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355" r:id="rId2"/>
    <p:sldId id="424" r:id="rId3"/>
    <p:sldId id="484" r:id="rId4"/>
    <p:sldId id="426" r:id="rId5"/>
    <p:sldId id="428" r:id="rId6"/>
    <p:sldId id="521" r:id="rId7"/>
    <p:sldId id="504" r:id="rId8"/>
    <p:sldId id="371" r:id="rId9"/>
    <p:sldId id="292" r:id="rId10"/>
    <p:sldId id="300" r:id="rId11"/>
    <p:sldId id="301" r:id="rId12"/>
    <p:sldId id="302" r:id="rId13"/>
    <p:sldId id="303" r:id="rId14"/>
    <p:sldId id="304" r:id="rId15"/>
    <p:sldId id="305" r:id="rId16"/>
    <p:sldId id="530" r:id="rId17"/>
    <p:sldId id="376" r:id="rId18"/>
    <p:sldId id="377" r:id="rId19"/>
    <p:sldId id="378" r:id="rId20"/>
    <p:sldId id="533" r:id="rId21"/>
    <p:sldId id="418" r:id="rId22"/>
    <p:sldId id="531" r:id="rId23"/>
    <p:sldId id="430" r:id="rId24"/>
    <p:sldId id="517" r:id="rId25"/>
    <p:sldId id="412" r:id="rId26"/>
    <p:sldId id="421" r:id="rId27"/>
    <p:sldId id="440" r:id="rId28"/>
    <p:sldId id="423" r:id="rId29"/>
    <p:sldId id="362" r:id="rId30"/>
    <p:sldId id="532" r:id="rId31"/>
    <p:sldId id="534" r:id="rId32"/>
    <p:sldId id="526" r:id="rId33"/>
    <p:sldId id="503"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ia Carroll" initials="AC" lastIdx="10" clrIdx="0">
    <p:extLst/>
  </p:cmAuthor>
  <p:cmAuthor id="2" name="Linda Alvarado-Vela" initials="LA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96D"/>
    <a:srgbClr val="DF1E33"/>
    <a:srgbClr val="9C9C9C"/>
    <a:srgbClr val="D0D8E8"/>
    <a:srgbClr val="FFFFF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091" autoAdjust="0"/>
  </p:normalViewPr>
  <p:slideViewPr>
    <p:cSldViewPr>
      <p:cViewPr varScale="1">
        <p:scale>
          <a:sx n="99" d="100"/>
          <a:sy n="99" d="100"/>
        </p:scale>
        <p:origin x="1464"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10"/>
    </c:view3D>
    <c:floor>
      <c:thickness val="0"/>
    </c:floor>
    <c:sideWall>
      <c:thickness val="0"/>
    </c:sideWall>
    <c:backWall>
      <c:thickness val="0"/>
    </c:backWall>
    <c:plotArea>
      <c:layout/>
      <c:pie3DChart>
        <c:varyColors val="1"/>
        <c:ser>
          <c:idx val="0"/>
          <c:order val="0"/>
          <c:tx>
            <c:strRef>
              <c:f>Sheet1!$B$1</c:f>
              <c:strCache>
                <c:ptCount val="1"/>
                <c:pt idx="0">
                  <c:v>Funding</c:v>
                </c:pt>
              </c:strCache>
            </c:strRef>
          </c:tx>
          <c:spPr>
            <a:effectLst>
              <a:outerShdw blurRad="50800" dist="38100" dir="2700000" algn="tl" rotWithShape="0">
                <a:prstClr val="black">
                  <a:alpha val="40000"/>
                </a:prstClr>
              </a:outerShdw>
            </a:effectLst>
          </c:spPr>
          <c:dPt>
            <c:idx val="0"/>
            <c:bubble3D val="0"/>
            <c:spPr>
              <a:solidFill>
                <a:srgbClr val="28396D"/>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C5C2-4CBE-A212-BBE2B0333E7A}"/>
              </c:ext>
            </c:extLst>
          </c:dPt>
          <c:dPt>
            <c:idx val="1"/>
            <c:bubble3D val="0"/>
            <c:spPr>
              <a:solidFill>
                <a:srgbClr val="DF1E3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C5C2-4CBE-A212-BBE2B0333E7A}"/>
              </c:ext>
            </c:extLst>
          </c:dPt>
          <c:dLbls>
            <c:dLbl>
              <c:idx val="0"/>
              <c:layout>
                <c:manualLayout>
                  <c:x val="-0.24779363517060368"/>
                  <c:y val="0.15135556584838653"/>
                </c:manualLayout>
              </c:layout>
              <c:tx>
                <c:rich>
                  <a:bodyPr/>
                  <a:lstStyle/>
                  <a:p>
                    <a:pPr>
                      <a:defRPr b="1"/>
                    </a:pPr>
                    <a:r>
                      <a:rPr lang="en-US" b="1" dirty="0">
                        <a:solidFill>
                          <a:schemeClr val="bg1"/>
                        </a:solidFill>
                      </a:rPr>
                      <a:t>$8.68</a:t>
                    </a:r>
                    <a:r>
                      <a:rPr lang="en-US" b="1" baseline="0" dirty="0">
                        <a:solidFill>
                          <a:schemeClr val="bg1"/>
                        </a:solidFill>
                      </a:rPr>
                      <a:t> Billion</a:t>
                    </a:r>
                    <a:endParaRPr lang="en-US" b="1" dirty="0">
                      <a:solidFill>
                        <a:schemeClr val="bg1"/>
                      </a:solidFill>
                    </a:endParaRPr>
                  </a:p>
                </c:rich>
              </c:tx>
              <c:numFmt formatCode="&quot;$&quot;#,##0.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C2-4CBE-A212-BBE2B0333E7A}"/>
                </c:ext>
              </c:extLst>
            </c:dLbl>
            <c:dLbl>
              <c:idx val="1"/>
              <c:layout>
                <c:manualLayout>
                  <c:x val="0.23351794367050271"/>
                  <c:y val="-3.5002058566208638E-2"/>
                </c:manualLayout>
              </c:layout>
              <c:tx>
                <c:rich>
                  <a:bodyPr/>
                  <a:lstStyle/>
                  <a:p>
                    <a:r>
                      <a:rPr lang="en-US" b="1" dirty="0">
                        <a:solidFill>
                          <a:schemeClr val="bg1"/>
                        </a:solidFill>
                      </a:rPr>
                      <a:t>$8.94 Billion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C2-4CBE-A212-BBE2B0333E7A}"/>
                </c:ext>
              </c:extLst>
            </c:dLbl>
            <c:numFmt formatCode="&quot;$&quot;#,##0.00"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Roadway</c:v>
                </c:pt>
                <c:pt idx="1">
                  <c:v>Transit</c:v>
                </c:pt>
              </c:strCache>
            </c:strRef>
          </c:cat>
          <c:val>
            <c:numRef>
              <c:f>Sheet1!$B$2:$B$3</c:f>
              <c:numCache>
                <c:formatCode>General</c:formatCode>
                <c:ptCount val="2"/>
                <c:pt idx="0">
                  <c:v>8.68</c:v>
                </c:pt>
                <c:pt idx="1">
                  <c:v>8.94</c:v>
                </c:pt>
              </c:numCache>
            </c:numRef>
          </c:val>
          <c:extLst>
            <c:ext xmlns:c16="http://schemas.microsoft.com/office/drawing/2014/chart" uri="{C3380CC4-5D6E-409C-BE32-E72D297353CC}">
              <c16:uniqueId val="{00000004-C5C2-4CBE-A212-BBE2B0333E7A}"/>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Funding (Shown in Billions of Dollars)</a:t>
            </a:r>
          </a:p>
        </c:rich>
      </c:tx>
      <c:layout>
        <c:manualLayout>
          <c:xMode val="edge"/>
          <c:yMode val="edge"/>
          <c:x val="0.24867934476940382"/>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4.529386951631046E-2"/>
          <c:y val="0.26534144169478813"/>
          <c:w val="0.53887654668166474"/>
          <c:h val="0.71742735283089609"/>
        </c:manualLayout>
      </c:layout>
      <c:pie3DChart>
        <c:varyColors val="1"/>
        <c:ser>
          <c:idx val="0"/>
          <c:order val="0"/>
          <c:tx>
            <c:strRef>
              <c:f>Sheet1!$B$1</c:f>
              <c:strCache>
                <c:ptCount val="1"/>
                <c:pt idx="0">
                  <c:v>Funding</c:v>
                </c:pt>
              </c:strCache>
            </c:strRef>
          </c:tx>
          <c:dPt>
            <c:idx val="0"/>
            <c:bubble3D val="0"/>
            <c:spPr>
              <a:solidFill>
                <a:srgbClr val="28396D"/>
              </a:solidFill>
            </c:spPr>
            <c:extLst>
              <c:ext xmlns:c16="http://schemas.microsoft.com/office/drawing/2014/chart" uri="{C3380CC4-5D6E-409C-BE32-E72D297353CC}">
                <c16:uniqueId val="{00000001-7372-4F62-82D8-ABD25DE90A28}"/>
              </c:ext>
            </c:extLst>
          </c:dPt>
          <c:dPt>
            <c:idx val="1"/>
            <c:bubble3D val="0"/>
            <c:spPr>
              <a:solidFill>
                <a:srgbClr val="DF1E33"/>
              </a:solidFill>
            </c:spPr>
            <c:extLst>
              <c:ext xmlns:c16="http://schemas.microsoft.com/office/drawing/2014/chart" uri="{C3380CC4-5D6E-409C-BE32-E72D297353CC}">
                <c16:uniqueId val="{00000003-7372-4F62-82D8-ABD25DE90A28}"/>
              </c:ext>
            </c:extLst>
          </c:dPt>
          <c:dPt>
            <c:idx val="2"/>
            <c:bubble3D val="0"/>
            <c:spPr>
              <a:solidFill>
                <a:srgbClr val="9C9C9C"/>
              </a:solidFill>
            </c:spPr>
            <c:extLst>
              <c:ext xmlns:c16="http://schemas.microsoft.com/office/drawing/2014/chart" uri="{C3380CC4-5D6E-409C-BE32-E72D297353CC}">
                <c16:uniqueId val="{00000005-7372-4F62-82D8-ABD25DE90A28}"/>
              </c:ext>
            </c:extLst>
          </c:dPt>
          <c:dLbls>
            <c:dLbl>
              <c:idx val="0"/>
              <c:layout>
                <c:manualLayout>
                  <c:x val="-0.14396884176606636"/>
                  <c:y val="-0.22204672945293602"/>
                </c:manualLayout>
              </c:layout>
              <c:tx>
                <c:rich>
                  <a:bodyPr/>
                  <a:lstStyle/>
                  <a:p>
                    <a:r>
                      <a:rPr lang="en-US" sz="2800" b="1" dirty="0">
                        <a:solidFill>
                          <a:schemeClr val="bg1"/>
                        </a:solidFill>
                      </a:rPr>
                      <a:t>$6.03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72-4F62-82D8-ABD25DE90A28}"/>
                </c:ext>
              </c:extLst>
            </c:dLbl>
            <c:dLbl>
              <c:idx val="1"/>
              <c:layout>
                <c:manualLayout>
                  <c:x val="0.11063680777526572"/>
                  <c:y val="7.5993772837218879E-2"/>
                </c:manualLayout>
              </c:layout>
              <c:tx>
                <c:rich>
                  <a:bodyPr/>
                  <a:lstStyle/>
                  <a:p>
                    <a:r>
                      <a:rPr lang="en-US" sz="2800" b="1" dirty="0">
                        <a:solidFill>
                          <a:schemeClr val="bg1"/>
                        </a:solidFill>
                      </a:rPr>
                      <a:t>$2.23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72-4F62-82D8-ABD25DE90A28}"/>
                </c:ext>
              </c:extLst>
            </c:dLbl>
            <c:dLbl>
              <c:idx val="2"/>
              <c:tx>
                <c:rich>
                  <a:bodyPr/>
                  <a:lstStyle/>
                  <a:p>
                    <a:r>
                      <a:rPr lang="en-US" sz="2800" b="1" dirty="0"/>
                      <a:t>$0.43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72-4F62-82D8-ABD25DE90A28}"/>
                </c:ext>
              </c:extLst>
            </c:dLbl>
            <c:numFmt formatCode="&quot;$&quot;#,##0.00"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Non-traditional Funding Sources (Prop 1, Prop 12, local contribution)
</c:v>
                </c:pt>
                <c:pt idx="1">
                  <c:v>Traditional Funding (TXDOT Categories 1 - 12)</c:v>
                </c:pt>
                <c:pt idx="2">
                  <c:v>Advanced Transportation District Non VIA Funding</c:v>
                </c:pt>
              </c:strCache>
            </c:strRef>
          </c:cat>
          <c:val>
            <c:numRef>
              <c:f>Sheet1!$B$2:$B$4</c:f>
              <c:numCache>
                <c:formatCode>General</c:formatCode>
                <c:ptCount val="3"/>
                <c:pt idx="0">
                  <c:v>6.03</c:v>
                </c:pt>
                <c:pt idx="1">
                  <c:v>2.23</c:v>
                </c:pt>
                <c:pt idx="2">
                  <c:v>0.42499999999999999</c:v>
                </c:pt>
              </c:numCache>
            </c:numRef>
          </c:val>
          <c:extLst>
            <c:ext xmlns:c16="http://schemas.microsoft.com/office/drawing/2014/chart" uri="{C3380CC4-5D6E-409C-BE32-E72D297353CC}">
              <c16:uniqueId val="{00000006-7372-4F62-82D8-ABD25DE90A28}"/>
            </c:ext>
          </c:extLst>
        </c:ser>
        <c:dLbls>
          <c:showLegendKey val="0"/>
          <c:showVal val="0"/>
          <c:showCatName val="0"/>
          <c:showSerName val="0"/>
          <c:showPercent val="0"/>
          <c:showBubbleSize val="0"/>
          <c:showLeaderLines val="1"/>
        </c:dLbls>
      </c:pie3DChart>
    </c:plotArea>
    <c:legend>
      <c:legendPos val="r"/>
      <c:legendEntry>
        <c:idx val="1"/>
        <c:txPr>
          <a:bodyPr/>
          <a:lstStyle/>
          <a:p>
            <a:pPr>
              <a:lnSpc>
                <a:spcPct val="100000"/>
              </a:lnSpc>
              <a:spcBef>
                <a:spcPts val="1200"/>
              </a:spcBef>
              <a:spcAft>
                <a:spcPts val="600"/>
              </a:spcAft>
              <a:defRPr/>
            </a:pPr>
            <a:endParaRPr lang="en-US"/>
          </a:p>
        </c:txPr>
      </c:legendEntry>
      <c:layout>
        <c:manualLayout>
          <c:xMode val="edge"/>
          <c:yMode val="edge"/>
          <c:x val="0.63317597019122607"/>
          <c:y val="0.12628726096737908"/>
          <c:w val="0.35695245125609298"/>
          <c:h val="0.85558633295838005"/>
        </c:manualLayout>
      </c:layout>
      <c:overlay val="0"/>
      <c:txPr>
        <a:bodyPr/>
        <a:lstStyle/>
        <a:p>
          <a:pPr>
            <a:lnSpc>
              <a:spcPct val="100000"/>
            </a:lnSpc>
            <a:spcAft>
              <a:spcPts val="600"/>
            </a:spcAf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Regional Needs (Shown in Billions of Dollars) </a:t>
            </a:r>
          </a:p>
        </c:rich>
      </c:tx>
      <c:overlay val="0"/>
    </c:title>
    <c:autoTitleDeleted val="0"/>
    <c:view3D>
      <c:rotX val="15"/>
      <c:rotY val="0"/>
      <c:rAngAx val="0"/>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Regional Needs </c:v>
                </c:pt>
              </c:strCache>
            </c:strRef>
          </c:tx>
          <c:invertIfNegative val="0"/>
          <c:dPt>
            <c:idx val="0"/>
            <c:invertIfNegative val="0"/>
            <c:bubble3D val="0"/>
            <c:spPr>
              <a:solidFill>
                <a:srgbClr val="28396D"/>
              </a:solidFill>
            </c:spPr>
            <c:extLst>
              <c:ext xmlns:c16="http://schemas.microsoft.com/office/drawing/2014/chart" uri="{C3380CC4-5D6E-409C-BE32-E72D297353CC}">
                <c16:uniqueId val="{00000001-B7A4-48AD-B707-10B57ACCB2C9}"/>
              </c:ext>
            </c:extLst>
          </c:dPt>
          <c:dPt>
            <c:idx val="1"/>
            <c:invertIfNegative val="0"/>
            <c:bubble3D val="0"/>
            <c:spPr>
              <a:solidFill>
                <a:srgbClr val="DF1E33"/>
              </a:solidFill>
            </c:spPr>
            <c:extLst>
              <c:ext xmlns:c16="http://schemas.microsoft.com/office/drawing/2014/chart" uri="{C3380CC4-5D6E-409C-BE32-E72D297353CC}">
                <c16:uniqueId val="{00000003-B7A4-48AD-B707-10B57ACCB2C9}"/>
              </c:ext>
            </c:extLst>
          </c:dPt>
          <c:dLbls>
            <c:numFmt formatCode="&quot;$&quot;#,##0.00" sourceLinked="0"/>
            <c:spPr>
              <a:noFill/>
              <a:ln>
                <a:noFill/>
              </a:ln>
              <a:effectLst/>
            </c:spPr>
            <c:txPr>
              <a:bodyPr/>
              <a:lstStyle/>
              <a:p>
                <a:pPr>
                  <a:defRPr sz="3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Funded </c:v>
                </c:pt>
                <c:pt idx="1">
                  <c:v>Unfunded</c:v>
                </c:pt>
              </c:strCache>
            </c:strRef>
          </c:cat>
          <c:val>
            <c:numRef>
              <c:f>Sheet1!$B$2:$B$3</c:f>
              <c:numCache>
                <c:formatCode>General</c:formatCode>
                <c:ptCount val="2"/>
                <c:pt idx="0">
                  <c:v>17.62</c:v>
                </c:pt>
                <c:pt idx="1">
                  <c:v>26.248000000000001</c:v>
                </c:pt>
              </c:numCache>
            </c:numRef>
          </c:val>
          <c:extLst>
            <c:ext xmlns:c16="http://schemas.microsoft.com/office/drawing/2014/chart" uri="{C3380CC4-5D6E-409C-BE32-E72D297353CC}">
              <c16:uniqueId val="{00000004-B7A4-48AD-B707-10B57ACCB2C9}"/>
            </c:ext>
          </c:extLst>
        </c:ser>
        <c:dLbls>
          <c:showLegendKey val="0"/>
          <c:showVal val="0"/>
          <c:showCatName val="0"/>
          <c:showSerName val="0"/>
          <c:showPercent val="0"/>
          <c:showBubbleSize val="0"/>
        </c:dLbls>
        <c:gapWidth val="150"/>
        <c:shape val="box"/>
        <c:axId val="120041856"/>
        <c:axId val="120043392"/>
        <c:axId val="0"/>
      </c:bar3DChart>
      <c:catAx>
        <c:axId val="120041856"/>
        <c:scaling>
          <c:orientation val="maxMin"/>
        </c:scaling>
        <c:delete val="0"/>
        <c:axPos val="l"/>
        <c:numFmt formatCode="General" sourceLinked="0"/>
        <c:majorTickMark val="out"/>
        <c:minorTickMark val="none"/>
        <c:tickLblPos val="nextTo"/>
        <c:txPr>
          <a:bodyPr/>
          <a:lstStyle/>
          <a:p>
            <a:pPr>
              <a:defRPr sz="2400" b="1"/>
            </a:pPr>
            <a:endParaRPr lang="en-US"/>
          </a:p>
        </c:txPr>
        <c:crossAx val="120043392"/>
        <c:crosses val="autoZero"/>
        <c:auto val="1"/>
        <c:lblAlgn val="ctr"/>
        <c:lblOffset val="100"/>
        <c:noMultiLvlLbl val="0"/>
      </c:catAx>
      <c:valAx>
        <c:axId val="120043392"/>
        <c:scaling>
          <c:orientation val="minMax"/>
        </c:scaling>
        <c:delete val="0"/>
        <c:axPos val="t"/>
        <c:majorGridlines/>
        <c:numFmt formatCode="&quot;$&quot;#,##0" sourceLinked="0"/>
        <c:majorTickMark val="out"/>
        <c:minorTickMark val="none"/>
        <c:tickLblPos val="nextTo"/>
        <c:crossAx val="120041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41D9D-A3DC-485D-83E4-4CCBC537A9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8D264F-EB8E-4D25-8C9E-7C0E1DC339A0}">
      <dgm:prSet phldrT="[Text]"/>
      <dgm:spPr>
        <a:solidFill>
          <a:srgbClr val="28396D"/>
        </a:solidFill>
      </dgm:spPr>
      <dgm:t>
        <a:bodyPr/>
        <a:lstStyle/>
        <a:p>
          <a:r>
            <a:rPr lang="en-US" altLang="en-US" b="1" spc="300" dirty="0">
              <a:ea typeface="Tahoma" panose="020B0604030504040204" pitchFamily="34" charset="0"/>
              <a:cs typeface="Tahoma" panose="020B0604030504040204" pitchFamily="34" charset="0"/>
            </a:rPr>
            <a:t>CATEGORY 1</a:t>
          </a:r>
        </a:p>
        <a:p>
          <a:r>
            <a:rPr lang="en-US" altLang="en-US" dirty="0">
              <a:ea typeface="Tahoma" panose="020B0604030504040204" pitchFamily="34" charset="0"/>
              <a:cs typeface="Tahoma" panose="020B0604030504040204" pitchFamily="34" charset="0"/>
            </a:rPr>
            <a:t>Preventive Maintenance and Rehabilitation</a:t>
          </a:r>
          <a:endParaRPr lang="en-US" dirty="0"/>
        </a:p>
      </dgm:t>
    </dgm:pt>
    <dgm:pt modelId="{F5ED043E-C675-4B69-A7C8-A116FDF78EE7}" type="parTrans" cxnId="{C1DE1B2E-FF44-4996-8D0B-5BE5816FFBCD}">
      <dgm:prSet/>
      <dgm:spPr/>
      <dgm:t>
        <a:bodyPr/>
        <a:lstStyle/>
        <a:p>
          <a:endParaRPr lang="en-US"/>
        </a:p>
      </dgm:t>
    </dgm:pt>
    <dgm:pt modelId="{31B27228-6F66-42D0-B759-AF3C3A50DA0E}" type="sibTrans" cxnId="{C1DE1B2E-FF44-4996-8D0B-5BE5816FFBCD}">
      <dgm:prSet/>
      <dgm:spPr/>
      <dgm:t>
        <a:bodyPr/>
        <a:lstStyle/>
        <a:p>
          <a:endParaRPr lang="en-US"/>
        </a:p>
      </dgm:t>
    </dgm:pt>
    <dgm:pt modelId="{10DFEC01-DC01-44AD-83DF-05D663469DA7}">
      <dgm:prSet/>
      <dgm:spPr>
        <a:solidFill>
          <a:srgbClr val="28396D"/>
        </a:solidFill>
      </dgm:spPr>
      <dgm:t>
        <a:bodyPr/>
        <a:lstStyle/>
        <a:p>
          <a:r>
            <a:rPr lang="en-US" altLang="en-US" b="1" spc="300" dirty="0">
              <a:ea typeface="Tahoma" panose="020B0604030504040204" pitchFamily="34" charset="0"/>
              <a:cs typeface="Tahoma" panose="020B0604030504040204" pitchFamily="34" charset="0"/>
            </a:rPr>
            <a:t>CATEGORY 2</a:t>
          </a:r>
        </a:p>
        <a:p>
          <a:r>
            <a:rPr lang="en-US" altLang="en-US" dirty="0">
              <a:ea typeface="Tahoma" panose="020B0604030504040204" pitchFamily="34" charset="0"/>
              <a:cs typeface="Tahoma" panose="020B0604030504040204" pitchFamily="34" charset="0"/>
            </a:rPr>
            <a:t>Metropolitan Area Corridor</a:t>
          </a:r>
          <a:br>
            <a:rPr lang="en-US" altLang="en-US" dirty="0">
              <a:ea typeface="Tahoma" panose="020B0604030504040204" pitchFamily="34" charset="0"/>
              <a:cs typeface="Tahoma" panose="020B0604030504040204" pitchFamily="34" charset="0"/>
            </a:rPr>
          </a:br>
          <a:endParaRPr lang="en-US" altLang="en-US" dirty="0">
            <a:ea typeface="Tahoma" panose="020B0604030504040204" pitchFamily="34" charset="0"/>
            <a:cs typeface="Tahoma" panose="020B0604030504040204" pitchFamily="34" charset="0"/>
          </a:endParaRPr>
        </a:p>
      </dgm:t>
    </dgm:pt>
    <dgm:pt modelId="{B66ECADF-A83A-484C-901A-2399E89912A2}" type="parTrans" cxnId="{8BDD5A8D-D539-435C-9C4B-0269AE792190}">
      <dgm:prSet/>
      <dgm:spPr/>
      <dgm:t>
        <a:bodyPr/>
        <a:lstStyle/>
        <a:p>
          <a:endParaRPr lang="en-US"/>
        </a:p>
      </dgm:t>
    </dgm:pt>
    <dgm:pt modelId="{5765A773-3BB5-41C1-8C34-04F4F2CAE6F3}" type="sibTrans" cxnId="{8BDD5A8D-D539-435C-9C4B-0269AE792190}">
      <dgm:prSet/>
      <dgm:spPr/>
      <dgm:t>
        <a:bodyPr/>
        <a:lstStyle/>
        <a:p>
          <a:endParaRPr lang="en-US"/>
        </a:p>
      </dgm:t>
    </dgm:pt>
    <dgm:pt modelId="{E3CFCAF9-8A71-456B-8984-190CF82161FA}">
      <dgm:prSet/>
      <dgm:spPr>
        <a:solidFill>
          <a:srgbClr val="28396D"/>
        </a:solidFill>
      </dgm:spPr>
      <dgm:t>
        <a:bodyPr/>
        <a:lstStyle/>
        <a:p>
          <a:r>
            <a:rPr lang="en-US" altLang="en-US" b="1" spc="300" dirty="0">
              <a:ea typeface="Tahoma" panose="020B0604030504040204" pitchFamily="34" charset="0"/>
              <a:cs typeface="Tahoma" panose="020B0604030504040204" pitchFamily="34" charset="0"/>
            </a:rPr>
            <a:t>CATEGORY 3</a:t>
          </a:r>
        </a:p>
        <a:p>
          <a:r>
            <a:rPr lang="en-US" altLang="en-US" dirty="0">
              <a:ea typeface="Tahoma" panose="020B0604030504040204" pitchFamily="34" charset="0"/>
              <a:cs typeface="Tahoma" panose="020B0604030504040204" pitchFamily="34" charset="0"/>
            </a:rPr>
            <a:t>Non-Traditional Funding Sources </a:t>
          </a:r>
          <a:br>
            <a:rPr lang="en-US" altLang="en-US" dirty="0">
              <a:ea typeface="Tahoma" panose="020B0604030504040204" pitchFamily="34" charset="0"/>
              <a:cs typeface="Tahoma" panose="020B0604030504040204" pitchFamily="34" charset="0"/>
            </a:rPr>
          </a:br>
          <a:r>
            <a:rPr lang="en-US" altLang="en-US" dirty="0">
              <a:ea typeface="Tahoma" panose="020B0604030504040204" pitchFamily="34" charset="0"/>
              <a:cs typeface="Tahoma" panose="020B0604030504040204" pitchFamily="34" charset="0"/>
            </a:rPr>
            <a:t>(local contribution)</a:t>
          </a:r>
        </a:p>
      </dgm:t>
    </dgm:pt>
    <dgm:pt modelId="{D720251D-97B3-4612-8D7E-B28DD0DA4272}" type="parTrans" cxnId="{7AF063C1-2455-49E4-A7F5-7A2DC7D9570C}">
      <dgm:prSet/>
      <dgm:spPr/>
      <dgm:t>
        <a:bodyPr/>
        <a:lstStyle/>
        <a:p>
          <a:endParaRPr lang="en-US"/>
        </a:p>
      </dgm:t>
    </dgm:pt>
    <dgm:pt modelId="{AE5D0DE8-3A57-4C13-BC7C-511200587610}" type="sibTrans" cxnId="{7AF063C1-2455-49E4-A7F5-7A2DC7D9570C}">
      <dgm:prSet/>
      <dgm:spPr/>
      <dgm:t>
        <a:bodyPr/>
        <a:lstStyle/>
        <a:p>
          <a:endParaRPr lang="en-US"/>
        </a:p>
      </dgm:t>
    </dgm:pt>
    <dgm:pt modelId="{C2488729-40BE-4052-96A3-E593ADEAFA72}">
      <dgm:prSet/>
      <dgm:spPr>
        <a:solidFill>
          <a:srgbClr val="28396D"/>
        </a:solidFill>
      </dgm:spPr>
      <dgm:t>
        <a:bodyPr/>
        <a:lstStyle/>
        <a:p>
          <a:r>
            <a:rPr lang="en-US" altLang="en-US" b="1" strike="noStrike" spc="300" dirty="0">
              <a:ea typeface="Tahoma" panose="020B0604030504040204" pitchFamily="34" charset="0"/>
              <a:cs typeface="Tahoma" panose="020B0604030504040204" pitchFamily="34" charset="0"/>
            </a:rPr>
            <a:t>CATEGORY 4</a:t>
          </a:r>
        </a:p>
        <a:p>
          <a:r>
            <a:rPr lang="en-US" altLang="en-US" dirty="0">
              <a:ea typeface="Tahoma" panose="020B0604030504040204" pitchFamily="34" charset="0"/>
              <a:cs typeface="Tahoma" panose="020B0604030504040204" pitchFamily="34" charset="0"/>
            </a:rPr>
            <a:t> Connectivity</a:t>
          </a:r>
          <a:br>
            <a:rPr lang="en-US" altLang="en-US" dirty="0">
              <a:ea typeface="Tahoma" panose="020B0604030504040204" pitchFamily="34" charset="0"/>
              <a:cs typeface="Tahoma" panose="020B0604030504040204" pitchFamily="34" charset="0"/>
            </a:rPr>
          </a:br>
          <a:br>
            <a:rPr lang="en-US" altLang="en-US" dirty="0">
              <a:ea typeface="Tahoma" panose="020B0604030504040204" pitchFamily="34" charset="0"/>
              <a:cs typeface="Tahoma" panose="020B0604030504040204" pitchFamily="34" charset="0"/>
            </a:rPr>
          </a:br>
          <a:endParaRPr lang="en-US" altLang="en-US" dirty="0">
            <a:ea typeface="Tahoma" panose="020B0604030504040204" pitchFamily="34" charset="0"/>
            <a:cs typeface="Tahoma" panose="020B0604030504040204" pitchFamily="34" charset="0"/>
          </a:endParaRPr>
        </a:p>
      </dgm:t>
    </dgm:pt>
    <dgm:pt modelId="{03DAC098-A8D8-49D9-BFFA-C1FC8D414B1B}" type="parTrans" cxnId="{384D02DD-6B5F-47D8-BB37-C968D62C9868}">
      <dgm:prSet/>
      <dgm:spPr/>
      <dgm:t>
        <a:bodyPr/>
        <a:lstStyle/>
        <a:p>
          <a:endParaRPr lang="en-US"/>
        </a:p>
      </dgm:t>
    </dgm:pt>
    <dgm:pt modelId="{9F92675C-6648-409A-AD8E-46A620BCA452}" type="sibTrans" cxnId="{384D02DD-6B5F-47D8-BB37-C968D62C9868}">
      <dgm:prSet/>
      <dgm:spPr/>
      <dgm:t>
        <a:bodyPr/>
        <a:lstStyle/>
        <a:p>
          <a:endParaRPr lang="en-US"/>
        </a:p>
      </dgm:t>
    </dgm:pt>
    <dgm:pt modelId="{8230C1AA-AD4C-4950-A48F-161F56E32395}">
      <dgm:prSet/>
      <dgm:spPr>
        <a:solidFill>
          <a:srgbClr val="28396D"/>
        </a:solidFill>
      </dgm:spPr>
      <dgm:t>
        <a:bodyPr/>
        <a:lstStyle/>
        <a:p>
          <a:r>
            <a:rPr lang="en-US" altLang="en-US" b="1" spc="300" dirty="0">
              <a:solidFill>
                <a:schemeClr val="bg1"/>
              </a:solidFill>
              <a:ea typeface="Tahoma" panose="020B0604030504040204" pitchFamily="34" charset="0"/>
              <a:cs typeface="Tahoma" panose="020B0604030504040204" pitchFamily="34" charset="0"/>
            </a:rPr>
            <a:t>CATEGORY 7 </a:t>
          </a:r>
        </a:p>
        <a:p>
          <a:r>
            <a:rPr lang="en-US" altLang="en-US" dirty="0">
              <a:solidFill>
                <a:schemeClr val="bg1"/>
              </a:solidFill>
              <a:ea typeface="Tahoma" panose="020B0604030504040204" pitchFamily="34" charset="0"/>
              <a:cs typeface="Tahoma" panose="020B0604030504040204" pitchFamily="34" charset="0"/>
            </a:rPr>
            <a:t>Surface Transportation Program-Metropolitan Mobility (STP-MM)</a:t>
          </a:r>
        </a:p>
      </dgm:t>
    </dgm:pt>
    <dgm:pt modelId="{3FB5FA7F-F190-4D8D-84B4-DBA9C1A0CFF5}" type="parTrans" cxnId="{C991F029-0F27-4812-8566-9A23A3B4DDC1}">
      <dgm:prSet/>
      <dgm:spPr/>
      <dgm:t>
        <a:bodyPr/>
        <a:lstStyle/>
        <a:p>
          <a:endParaRPr lang="en-US"/>
        </a:p>
      </dgm:t>
    </dgm:pt>
    <dgm:pt modelId="{D901059B-EDB3-470E-ABE9-FCD38B24B356}" type="sibTrans" cxnId="{C991F029-0F27-4812-8566-9A23A3B4DDC1}">
      <dgm:prSet/>
      <dgm:spPr/>
      <dgm:t>
        <a:bodyPr/>
        <a:lstStyle/>
        <a:p>
          <a:endParaRPr lang="en-US"/>
        </a:p>
      </dgm:t>
    </dgm:pt>
    <dgm:pt modelId="{C44EBC0E-392F-4866-B97A-9C2416866684}">
      <dgm:prSet/>
      <dgm:spPr>
        <a:solidFill>
          <a:srgbClr val="28396D"/>
        </a:solidFill>
      </dgm:spPr>
      <dgm:t>
        <a:bodyPr/>
        <a:lstStyle/>
        <a:p>
          <a:r>
            <a:rPr lang="en-US" altLang="en-US" b="1" spc="300" dirty="0">
              <a:ea typeface="Tahoma" panose="020B0604030504040204" pitchFamily="34" charset="0"/>
              <a:cs typeface="Tahoma" panose="020B0604030504040204" pitchFamily="34" charset="0"/>
            </a:rPr>
            <a:t>CATEGORY 9</a:t>
          </a:r>
        </a:p>
        <a:p>
          <a:r>
            <a:rPr lang="en-US" altLang="en-US" dirty="0">
              <a:ea typeface="Tahoma" panose="020B0604030504040204" pitchFamily="34" charset="0"/>
              <a:cs typeface="Tahoma" panose="020B0604030504040204" pitchFamily="34" charset="0"/>
            </a:rPr>
            <a:t> Transportation Alternatives</a:t>
          </a:r>
          <a:br>
            <a:rPr lang="en-US" altLang="en-US" dirty="0">
              <a:ea typeface="Tahoma" panose="020B0604030504040204" pitchFamily="34" charset="0"/>
              <a:cs typeface="Tahoma" panose="020B0604030504040204" pitchFamily="34" charset="0"/>
            </a:rPr>
          </a:br>
          <a:endParaRPr lang="en-US" altLang="en-US" dirty="0">
            <a:ea typeface="Tahoma" panose="020B0604030504040204" pitchFamily="34" charset="0"/>
            <a:cs typeface="Tahoma" panose="020B0604030504040204" pitchFamily="34" charset="0"/>
          </a:endParaRPr>
        </a:p>
      </dgm:t>
    </dgm:pt>
    <dgm:pt modelId="{A55D9958-DB19-49BC-AC3B-922EC05BB9BE}" type="parTrans" cxnId="{DC7B1133-F8B4-4F09-8088-9C24B373DBD9}">
      <dgm:prSet/>
      <dgm:spPr/>
      <dgm:t>
        <a:bodyPr/>
        <a:lstStyle/>
        <a:p>
          <a:endParaRPr lang="en-US"/>
        </a:p>
      </dgm:t>
    </dgm:pt>
    <dgm:pt modelId="{84401F3F-73F0-41FD-87C6-822A904C8E74}" type="sibTrans" cxnId="{DC7B1133-F8B4-4F09-8088-9C24B373DBD9}">
      <dgm:prSet/>
      <dgm:spPr/>
      <dgm:t>
        <a:bodyPr/>
        <a:lstStyle/>
        <a:p>
          <a:endParaRPr lang="en-US"/>
        </a:p>
      </dgm:t>
    </dgm:pt>
    <dgm:pt modelId="{3C610E64-D25D-4179-89F8-62B4FF94118A}">
      <dgm:prSet/>
      <dgm:spPr>
        <a:solidFill>
          <a:srgbClr val="28396D"/>
        </a:solidFill>
      </dgm:spPr>
      <dgm:t>
        <a:bodyPr/>
        <a:lstStyle/>
        <a:p>
          <a:r>
            <a:rPr lang="en-US" altLang="en-US" b="1" spc="300" dirty="0">
              <a:ea typeface="Tahoma" panose="020B0604030504040204" pitchFamily="34" charset="0"/>
              <a:cs typeface="Tahoma" panose="020B0604030504040204" pitchFamily="34" charset="0"/>
            </a:rPr>
            <a:t>CATEGORY 11</a:t>
          </a:r>
        </a:p>
        <a:p>
          <a:r>
            <a:rPr lang="en-US" altLang="en-US" dirty="0">
              <a:ea typeface="Tahoma" panose="020B0604030504040204" pitchFamily="34" charset="0"/>
              <a:cs typeface="Tahoma" panose="020B0604030504040204" pitchFamily="34" charset="0"/>
            </a:rPr>
            <a:t>District Discretionary</a:t>
          </a:r>
          <a:br>
            <a:rPr lang="en-US" altLang="en-US" dirty="0">
              <a:ea typeface="Tahoma" panose="020B0604030504040204" pitchFamily="34" charset="0"/>
              <a:cs typeface="Tahoma" panose="020B0604030504040204" pitchFamily="34" charset="0"/>
            </a:rPr>
          </a:br>
          <a:br>
            <a:rPr lang="en-US" altLang="en-US" dirty="0">
              <a:ea typeface="Tahoma" panose="020B0604030504040204" pitchFamily="34" charset="0"/>
              <a:cs typeface="Tahoma" panose="020B0604030504040204" pitchFamily="34" charset="0"/>
            </a:rPr>
          </a:br>
          <a:endParaRPr lang="en-US" altLang="en-US" dirty="0">
            <a:ea typeface="Tahoma" panose="020B0604030504040204" pitchFamily="34" charset="0"/>
            <a:cs typeface="Tahoma" panose="020B0604030504040204" pitchFamily="34" charset="0"/>
          </a:endParaRPr>
        </a:p>
      </dgm:t>
    </dgm:pt>
    <dgm:pt modelId="{17C356C5-159D-4E70-818A-75A45F1D0817}" type="parTrans" cxnId="{8CC5BA70-CE17-41FF-A075-919B78D1BD73}">
      <dgm:prSet/>
      <dgm:spPr/>
      <dgm:t>
        <a:bodyPr/>
        <a:lstStyle/>
        <a:p>
          <a:endParaRPr lang="en-US"/>
        </a:p>
      </dgm:t>
    </dgm:pt>
    <dgm:pt modelId="{CA8E1675-38ED-462B-AC60-DDE348210657}" type="sibTrans" cxnId="{8CC5BA70-CE17-41FF-A075-919B78D1BD73}">
      <dgm:prSet/>
      <dgm:spPr/>
      <dgm:t>
        <a:bodyPr/>
        <a:lstStyle/>
        <a:p>
          <a:endParaRPr lang="en-US"/>
        </a:p>
      </dgm:t>
    </dgm:pt>
    <dgm:pt modelId="{B44FB9D0-BCE1-4D52-BA12-3BFF8E2E2506}">
      <dgm:prSet/>
      <dgm:spPr>
        <a:solidFill>
          <a:srgbClr val="28396D"/>
        </a:solidFill>
      </dgm:spPr>
      <dgm:t>
        <a:bodyPr/>
        <a:lstStyle/>
        <a:p>
          <a:r>
            <a:rPr lang="en-US" altLang="en-US" b="1" spc="300" dirty="0">
              <a:ea typeface="Tahoma" panose="020B0604030504040204" pitchFamily="34" charset="0"/>
              <a:cs typeface="Tahoma" panose="020B0604030504040204" pitchFamily="34" charset="0"/>
            </a:rPr>
            <a:t>CATEGORY 12</a:t>
          </a:r>
        </a:p>
        <a:p>
          <a:r>
            <a:rPr lang="en-US" altLang="en-US" dirty="0">
              <a:ea typeface="Tahoma" panose="020B0604030504040204" pitchFamily="34" charset="0"/>
              <a:cs typeface="Tahoma" panose="020B0604030504040204" pitchFamily="34" charset="0"/>
            </a:rPr>
            <a:t>Strategic Priority</a:t>
          </a:r>
          <a:br>
            <a:rPr lang="en-US" altLang="en-US" dirty="0">
              <a:ea typeface="Tahoma" panose="020B0604030504040204" pitchFamily="34" charset="0"/>
              <a:cs typeface="Tahoma" panose="020B0604030504040204" pitchFamily="34" charset="0"/>
            </a:rPr>
          </a:br>
          <a:br>
            <a:rPr lang="en-US" altLang="en-US" dirty="0">
              <a:ea typeface="Tahoma" panose="020B0604030504040204" pitchFamily="34" charset="0"/>
              <a:cs typeface="Tahoma" panose="020B0604030504040204" pitchFamily="34" charset="0"/>
            </a:rPr>
          </a:br>
          <a:endParaRPr lang="en-US" altLang="en-US" dirty="0">
            <a:ea typeface="Tahoma" panose="020B0604030504040204" pitchFamily="34" charset="0"/>
            <a:cs typeface="Tahoma" panose="020B0604030504040204" pitchFamily="34" charset="0"/>
          </a:endParaRPr>
        </a:p>
      </dgm:t>
    </dgm:pt>
    <dgm:pt modelId="{766DE84F-8B69-4228-98C8-EE0C6DB711F4}" type="parTrans" cxnId="{035FEED0-4D50-4D7D-B307-30AE741559E9}">
      <dgm:prSet/>
      <dgm:spPr/>
      <dgm:t>
        <a:bodyPr/>
        <a:lstStyle/>
        <a:p>
          <a:endParaRPr lang="en-US"/>
        </a:p>
      </dgm:t>
    </dgm:pt>
    <dgm:pt modelId="{73C70038-CB5F-4F86-9C3B-32635CA87E75}" type="sibTrans" cxnId="{035FEED0-4D50-4D7D-B307-30AE741559E9}">
      <dgm:prSet/>
      <dgm:spPr/>
      <dgm:t>
        <a:bodyPr/>
        <a:lstStyle/>
        <a:p>
          <a:endParaRPr lang="en-US"/>
        </a:p>
      </dgm:t>
    </dgm:pt>
    <dgm:pt modelId="{691CB41C-735D-4CB2-AE05-6C2FD3EDFE26}">
      <dgm:prSet/>
      <dgm:spPr>
        <a:solidFill>
          <a:srgbClr val="28396D"/>
        </a:solidFill>
      </dgm:spPr>
      <dgm:t>
        <a:bodyPr/>
        <a:lstStyle/>
        <a:p>
          <a:r>
            <a:rPr lang="en-US" altLang="en-US" b="1" spc="300" dirty="0">
              <a:ea typeface="Tahoma" panose="020B0604030504040204" pitchFamily="34" charset="0"/>
              <a:cs typeface="Tahoma" panose="020B0604030504040204" pitchFamily="34" charset="0"/>
            </a:rPr>
            <a:t>TRANSIT</a:t>
          </a:r>
        </a:p>
        <a:p>
          <a:r>
            <a:rPr lang="en-US" altLang="en-US" dirty="0">
              <a:ea typeface="Tahoma" panose="020B0604030504040204" pitchFamily="34" charset="0"/>
              <a:cs typeface="Tahoma" panose="020B0604030504040204" pitchFamily="34" charset="0"/>
            </a:rPr>
            <a:t>Project Funding</a:t>
          </a:r>
          <a:br>
            <a:rPr lang="en-US" altLang="en-US" dirty="0">
              <a:ea typeface="Tahoma" panose="020B0604030504040204" pitchFamily="34" charset="0"/>
              <a:cs typeface="Tahoma" panose="020B0604030504040204" pitchFamily="34" charset="0"/>
            </a:rPr>
          </a:br>
          <a:br>
            <a:rPr lang="en-US" altLang="en-US" dirty="0">
              <a:ea typeface="Tahoma" panose="020B0604030504040204" pitchFamily="34" charset="0"/>
              <a:cs typeface="Tahoma" panose="020B0604030504040204" pitchFamily="34" charset="0"/>
            </a:rPr>
          </a:br>
          <a:endParaRPr lang="en-US" altLang="en-US" dirty="0">
            <a:ea typeface="Tahoma" panose="020B0604030504040204" pitchFamily="34" charset="0"/>
            <a:cs typeface="Tahoma" panose="020B0604030504040204" pitchFamily="34" charset="0"/>
          </a:endParaRPr>
        </a:p>
      </dgm:t>
    </dgm:pt>
    <dgm:pt modelId="{F360766F-2380-4B3D-B2F5-3EF368B7AA80}" type="parTrans" cxnId="{7C5F7A72-52FD-49C6-9D98-BFC20D8A88FE}">
      <dgm:prSet/>
      <dgm:spPr/>
      <dgm:t>
        <a:bodyPr/>
        <a:lstStyle/>
        <a:p>
          <a:endParaRPr lang="en-US"/>
        </a:p>
      </dgm:t>
    </dgm:pt>
    <dgm:pt modelId="{95900048-A515-42BC-B078-D03E9DA0B80A}" type="sibTrans" cxnId="{7C5F7A72-52FD-49C6-9D98-BFC20D8A88FE}">
      <dgm:prSet/>
      <dgm:spPr/>
      <dgm:t>
        <a:bodyPr/>
        <a:lstStyle/>
        <a:p>
          <a:endParaRPr lang="en-US"/>
        </a:p>
      </dgm:t>
    </dgm:pt>
    <dgm:pt modelId="{2BF635D7-6E00-4EFD-92E9-22222539D296}" type="pres">
      <dgm:prSet presAssocID="{D6A41D9D-A3DC-485D-83E4-4CCBC537A944}" presName="diagram" presStyleCnt="0">
        <dgm:presLayoutVars>
          <dgm:dir/>
          <dgm:resizeHandles val="exact"/>
        </dgm:presLayoutVars>
      </dgm:prSet>
      <dgm:spPr/>
    </dgm:pt>
    <dgm:pt modelId="{597B3F48-CFD6-4B21-BFD1-EE7D3C1C70A0}" type="pres">
      <dgm:prSet presAssocID="{5F8D264F-EB8E-4D25-8C9E-7C0E1DC339A0}" presName="node" presStyleLbl="node1" presStyleIdx="0" presStyleCnt="9">
        <dgm:presLayoutVars>
          <dgm:bulletEnabled val="1"/>
        </dgm:presLayoutVars>
      </dgm:prSet>
      <dgm:spPr/>
    </dgm:pt>
    <dgm:pt modelId="{5F9AA083-B30E-4EDB-B065-F62958FAC219}" type="pres">
      <dgm:prSet presAssocID="{31B27228-6F66-42D0-B759-AF3C3A50DA0E}" presName="sibTrans" presStyleCnt="0"/>
      <dgm:spPr/>
    </dgm:pt>
    <dgm:pt modelId="{D105330E-A76F-49A6-A3EF-3087B82AB32A}" type="pres">
      <dgm:prSet presAssocID="{10DFEC01-DC01-44AD-83DF-05D663469DA7}" presName="node" presStyleLbl="node1" presStyleIdx="1" presStyleCnt="9">
        <dgm:presLayoutVars>
          <dgm:bulletEnabled val="1"/>
        </dgm:presLayoutVars>
      </dgm:prSet>
      <dgm:spPr/>
    </dgm:pt>
    <dgm:pt modelId="{46ED7BE3-2ADD-4D4A-A427-5D7BFE0DAAB8}" type="pres">
      <dgm:prSet presAssocID="{5765A773-3BB5-41C1-8C34-04F4F2CAE6F3}" presName="sibTrans" presStyleCnt="0"/>
      <dgm:spPr/>
    </dgm:pt>
    <dgm:pt modelId="{12594733-67B6-4250-BBFA-41175D492FD2}" type="pres">
      <dgm:prSet presAssocID="{E3CFCAF9-8A71-456B-8984-190CF82161FA}" presName="node" presStyleLbl="node1" presStyleIdx="2" presStyleCnt="9">
        <dgm:presLayoutVars>
          <dgm:bulletEnabled val="1"/>
        </dgm:presLayoutVars>
      </dgm:prSet>
      <dgm:spPr/>
    </dgm:pt>
    <dgm:pt modelId="{EA364C7B-F061-4021-9B9E-78115659B4ED}" type="pres">
      <dgm:prSet presAssocID="{AE5D0DE8-3A57-4C13-BC7C-511200587610}" presName="sibTrans" presStyleCnt="0"/>
      <dgm:spPr/>
    </dgm:pt>
    <dgm:pt modelId="{2FAAAE4F-9817-4B97-94E2-D03914CC0395}" type="pres">
      <dgm:prSet presAssocID="{C2488729-40BE-4052-96A3-E593ADEAFA72}" presName="node" presStyleLbl="node1" presStyleIdx="3" presStyleCnt="9">
        <dgm:presLayoutVars>
          <dgm:bulletEnabled val="1"/>
        </dgm:presLayoutVars>
      </dgm:prSet>
      <dgm:spPr/>
    </dgm:pt>
    <dgm:pt modelId="{E7FEF68C-BD7F-4700-B58D-CE918C795605}" type="pres">
      <dgm:prSet presAssocID="{9F92675C-6648-409A-AD8E-46A620BCA452}" presName="sibTrans" presStyleCnt="0"/>
      <dgm:spPr/>
    </dgm:pt>
    <dgm:pt modelId="{32F30028-85DA-4E4D-9DFB-17DC97D4A82B}" type="pres">
      <dgm:prSet presAssocID="{8230C1AA-AD4C-4950-A48F-161F56E32395}" presName="node" presStyleLbl="node1" presStyleIdx="4" presStyleCnt="9">
        <dgm:presLayoutVars>
          <dgm:bulletEnabled val="1"/>
        </dgm:presLayoutVars>
      </dgm:prSet>
      <dgm:spPr/>
    </dgm:pt>
    <dgm:pt modelId="{F16497CB-1A2D-44C5-9759-F3AC1382E973}" type="pres">
      <dgm:prSet presAssocID="{D901059B-EDB3-470E-ABE9-FCD38B24B356}" presName="sibTrans" presStyleCnt="0"/>
      <dgm:spPr/>
    </dgm:pt>
    <dgm:pt modelId="{13BB3B3A-C441-4EA2-9A58-FFF877A82A9A}" type="pres">
      <dgm:prSet presAssocID="{C44EBC0E-392F-4866-B97A-9C2416866684}" presName="node" presStyleLbl="node1" presStyleIdx="5" presStyleCnt="9">
        <dgm:presLayoutVars>
          <dgm:bulletEnabled val="1"/>
        </dgm:presLayoutVars>
      </dgm:prSet>
      <dgm:spPr/>
    </dgm:pt>
    <dgm:pt modelId="{4A1CD949-A554-458D-8BBD-CBC57D94E86E}" type="pres">
      <dgm:prSet presAssocID="{84401F3F-73F0-41FD-87C6-822A904C8E74}" presName="sibTrans" presStyleCnt="0"/>
      <dgm:spPr/>
    </dgm:pt>
    <dgm:pt modelId="{59383F66-3B00-4F10-B211-350462208645}" type="pres">
      <dgm:prSet presAssocID="{3C610E64-D25D-4179-89F8-62B4FF94118A}" presName="node" presStyleLbl="node1" presStyleIdx="6" presStyleCnt="9">
        <dgm:presLayoutVars>
          <dgm:bulletEnabled val="1"/>
        </dgm:presLayoutVars>
      </dgm:prSet>
      <dgm:spPr/>
    </dgm:pt>
    <dgm:pt modelId="{24C6E6E8-93E4-4A08-9450-0A21DB4EC4F0}" type="pres">
      <dgm:prSet presAssocID="{CA8E1675-38ED-462B-AC60-DDE348210657}" presName="sibTrans" presStyleCnt="0"/>
      <dgm:spPr/>
    </dgm:pt>
    <dgm:pt modelId="{46914D96-D871-4951-A5CD-A16B99C1128D}" type="pres">
      <dgm:prSet presAssocID="{B44FB9D0-BCE1-4D52-BA12-3BFF8E2E2506}" presName="node" presStyleLbl="node1" presStyleIdx="7" presStyleCnt="9">
        <dgm:presLayoutVars>
          <dgm:bulletEnabled val="1"/>
        </dgm:presLayoutVars>
      </dgm:prSet>
      <dgm:spPr/>
    </dgm:pt>
    <dgm:pt modelId="{360693EA-D573-4AFF-94A1-C88FC5396000}" type="pres">
      <dgm:prSet presAssocID="{73C70038-CB5F-4F86-9C3B-32635CA87E75}" presName="sibTrans" presStyleCnt="0"/>
      <dgm:spPr/>
    </dgm:pt>
    <dgm:pt modelId="{7794623C-E9F9-49FC-A3B0-BF233870E345}" type="pres">
      <dgm:prSet presAssocID="{691CB41C-735D-4CB2-AE05-6C2FD3EDFE26}" presName="node" presStyleLbl="node1" presStyleIdx="8" presStyleCnt="9">
        <dgm:presLayoutVars>
          <dgm:bulletEnabled val="1"/>
        </dgm:presLayoutVars>
      </dgm:prSet>
      <dgm:spPr/>
    </dgm:pt>
  </dgm:ptLst>
  <dgm:cxnLst>
    <dgm:cxn modelId="{C991F029-0F27-4812-8566-9A23A3B4DDC1}" srcId="{D6A41D9D-A3DC-485D-83E4-4CCBC537A944}" destId="{8230C1AA-AD4C-4950-A48F-161F56E32395}" srcOrd="4" destOrd="0" parTransId="{3FB5FA7F-F190-4D8D-84B4-DBA9C1A0CFF5}" sibTransId="{D901059B-EDB3-470E-ABE9-FCD38B24B356}"/>
    <dgm:cxn modelId="{C1DE1B2E-FF44-4996-8D0B-5BE5816FFBCD}" srcId="{D6A41D9D-A3DC-485D-83E4-4CCBC537A944}" destId="{5F8D264F-EB8E-4D25-8C9E-7C0E1DC339A0}" srcOrd="0" destOrd="0" parTransId="{F5ED043E-C675-4B69-A7C8-A116FDF78EE7}" sibTransId="{31B27228-6F66-42D0-B759-AF3C3A50DA0E}"/>
    <dgm:cxn modelId="{DC7B1133-F8B4-4F09-8088-9C24B373DBD9}" srcId="{D6A41D9D-A3DC-485D-83E4-4CCBC537A944}" destId="{C44EBC0E-392F-4866-B97A-9C2416866684}" srcOrd="5" destOrd="0" parTransId="{A55D9958-DB19-49BC-AC3B-922EC05BB9BE}" sibTransId="{84401F3F-73F0-41FD-87C6-822A904C8E74}"/>
    <dgm:cxn modelId="{C59E6D5C-D9A4-4F91-B361-A40F62819F5B}" type="presOf" srcId="{D6A41D9D-A3DC-485D-83E4-4CCBC537A944}" destId="{2BF635D7-6E00-4EFD-92E9-22222539D296}" srcOrd="0" destOrd="0" presId="urn:microsoft.com/office/officeart/2005/8/layout/default"/>
    <dgm:cxn modelId="{0F0C7C6B-A565-45EA-8DDC-B213213AB8F5}" type="presOf" srcId="{3C610E64-D25D-4179-89F8-62B4FF94118A}" destId="{59383F66-3B00-4F10-B211-350462208645}" srcOrd="0" destOrd="0" presId="urn:microsoft.com/office/officeart/2005/8/layout/default"/>
    <dgm:cxn modelId="{8CC5BA70-CE17-41FF-A075-919B78D1BD73}" srcId="{D6A41D9D-A3DC-485D-83E4-4CCBC537A944}" destId="{3C610E64-D25D-4179-89F8-62B4FF94118A}" srcOrd="6" destOrd="0" parTransId="{17C356C5-159D-4E70-818A-75A45F1D0817}" sibTransId="{CA8E1675-38ED-462B-AC60-DDE348210657}"/>
    <dgm:cxn modelId="{7C5F7A72-52FD-49C6-9D98-BFC20D8A88FE}" srcId="{D6A41D9D-A3DC-485D-83E4-4CCBC537A944}" destId="{691CB41C-735D-4CB2-AE05-6C2FD3EDFE26}" srcOrd="8" destOrd="0" parTransId="{F360766F-2380-4B3D-B2F5-3EF368B7AA80}" sibTransId="{95900048-A515-42BC-B078-D03E9DA0B80A}"/>
    <dgm:cxn modelId="{BA93D055-FE0C-45F0-A494-7E6EE53C55D2}" type="presOf" srcId="{10DFEC01-DC01-44AD-83DF-05D663469DA7}" destId="{D105330E-A76F-49A6-A3EF-3087B82AB32A}" srcOrd="0" destOrd="0" presId="urn:microsoft.com/office/officeart/2005/8/layout/default"/>
    <dgm:cxn modelId="{79F76E59-5379-492D-B30C-8F78C1FF6A12}" type="presOf" srcId="{8230C1AA-AD4C-4950-A48F-161F56E32395}" destId="{32F30028-85DA-4E4D-9DFB-17DC97D4A82B}" srcOrd="0" destOrd="0" presId="urn:microsoft.com/office/officeart/2005/8/layout/default"/>
    <dgm:cxn modelId="{8BDD5A8D-D539-435C-9C4B-0269AE792190}" srcId="{D6A41D9D-A3DC-485D-83E4-4CCBC537A944}" destId="{10DFEC01-DC01-44AD-83DF-05D663469DA7}" srcOrd="1" destOrd="0" parTransId="{B66ECADF-A83A-484C-901A-2399E89912A2}" sibTransId="{5765A773-3BB5-41C1-8C34-04F4F2CAE6F3}"/>
    <dgm:cxn modelId="{4EA02E94-328F-44B5-8C64-6EFEB5ED4953}" type="presOf" srcId="{5F8D264F-EB8E-4D25-8C9E-7C0E1DC339A0}" destId="{597B3F48-CFD6-4B21-BFD1-EE7D3C1C70A0}" srcOrd="0" destOrd="0" presId="urn:microsoft.com/office/officeart/2005/8/layout/default"/>
    <dgm:cxn modelId="{D6B283A9-2AD1-484E-B519-A471615AAA96}" type="presOf" srcId="{C2488729-40BE-4052-96A3-E593ADEAFA72}" destId="{2FAAAE4F-9817-4B97-94E2-D03914CC0395}" srcOrd="0" destOrd="0" presId="urn:microsoft.com/office/officeart/2005/8/layout/default"/>
    <dgm:cxn modelId="{7AF063C1-2455-49E4-A7F5-7A2DC7D9570C}" srcId="{D6A41D9D-A3DC-485D-83E4-4CCBC537A944}" destId="{E3CFCAF9-8A71-456B-8984-190CF82161FA}" srcOrd="2" destOrd="0" parTransId="{D720251D-97B3-4612-8D7E-B28DD0DA4272}" sibTransId="{AE5D0DE8-3A57-4C13-BC7C-511200587610}"/>
    <dgm:cxn modelId="{035FEED0-4D50-4D7D-B307-30AE741559E9}" srcId="{D6A41D9D-A3DC-485D-83E4-4CCBC537A944}" destId="{B44FB9D0-BCE1-4D52-BA12-3BFF8E2E2506}" srcOrd="7" destOrd="0" parTransId="{766DE84F-8B69-4228-98C8-EE0C6DB711F4}" sibTransId="{73C70038-CB5F-4F86-9C3B-32635CA87E75}"/>
    <dgm:cxn modelId="{0CAF1ED5-6594-46F1-AD13-BF77F8C0E8C9}" type="presOf" srcId="{C44EBC0E-392F-4866-B97A-9C2416866684}" destId="{13BB3B3A-C441-4EA2-9A58-FFF877A82A9A}" srcOrd="0" destOrd="0" presId="urn:microsoft.com/office/officeart/2005/8/layout/default"/>
    <dgm:cxn modelId="{384D02DD-6B5F-47D8-BB37-C968D62C9868}" srcId="{D6A41D9D-A3DC-485D-83E4-4CCBC537A944}" destId="{C2488729-40BE-4052-96A3-E593ADEAFA72}" srcOrd="3" destOrd="0" parTransId="{03DAC098-A8D8-49D9-BFFA-C1FC8D414B1B}" sibTransId="{9F92675C-6648-409A-AD8E-46A620BCA452}"/>
    <dgm:cxn modelId="{35E27FE5-D159-4D59-8BC8-3315303DEE24}" type="presOf" srcId="{E3CFCAF9-8A71-456B-8984-190CF82161FA}" destId="{12594733-67B6-4250-BBFA-41175D492FD2}" srcOrd="0" destOrd="0" presId="urn:microsoft.com/office/officeart/2005/8/layout/default"/>
    <dgm:cxn modelId="{14CB53FB-8521-437D-884A-6E3B6197B104}" type="presOf" srcId="{691CB41C-735D-4CB2-AE05-6C2FD3EDFE26}" destId="{7794623C-E9F9-49FC-A3B0-BF233870E345}" srcOrd="0" destOrd="0" presId="urn:microsoft.com/office/officeart/2005/8/layout/default"/>
    <dgm:cxn modelId="{D92008FE-CF36-4A96-AF70-8502139831B5}" type="presOf" srcId="{B44FB9D0-BCE1-4D52-BA12-3BFF8E2E2506}" destId="{46914D96-D871-4951-A5CD-A16B99C1128D}" srcOrd="0" destOrd="0" presId="urn:microsoft.com/office/officeart/2005/8/layout/default"/>
    <dgm:cxn modelId="{6E7F4416-8EDE-402A-8FDA-E12C3D228680}" type="presParOf" srcId="{2BF635D7-6E00-4EFD-92E9-22222539D296}" destId="{597B3F48-CFD6-4B21-BFD1-EE7D3C1C70A0}" srcOrd="0" destOrd="0" presId="urn:microsoft.com/office/officeart/2005/8/layout/default"/>
    <dgm:cxn modelId="{C2FDCA8D-E120-4DCC-939E-30438B6E82E1}" type="presParOf" srcId="{2BF635D7-6E00-4EFD-92E9-22222539D296}" destId="{5F9AA083-B30E-4EDB-B065-F62958FAC219}" srcOrd="1" destOrd="0" presId="urn:microsoft.com/office/officeart/2005/8/layout/default"/>
    <dgm:cxn modelId="{F80671FF-545E-4AEF-BE41-EF12179A42FA}" type="presParOf" srcId="{2BF635D7-6E00-4EFD-92E9-22222539D296}" destId="{D105330E-A76F-49A6-A3EF-3087B82AB32A}" srcOrd="2" destOrd="0" presId="urn:microsoft.com/office/officeart/2005/8/layout/default"/>
    <dgm:cxn modelId="{3E79D8DF-9A5B-45AC-9761-4DF42ABAF116}" type="presParOf" srcId="{2BF635D7-6E00-4EFD-92E9-22222539D296}" destId="{46ED7BE3-2ADD-4D4A-A427-5D7BFE0DAAB8}" srcOrd="3" destOrd="0" presId="urn:microsoft.com/office/officeart/2005/8/layout/default"/>
    <dgm:cxn modelId="{8DD67A04-C642-4BB8-92AE-435F1CB63EC9}" type="presParOf" srcId="{2BF635D7-6E00-4EFD-92E9-22222539D296}" destId="{12594733-67B6-4250-BBFA-41175D492FD2}" srcOrd="4" destOrd="0" presId="urn:microsoft.com/office/officeart/2005/8/layout/default"/>
    <dgm:cxn modelId="{B20627B8-DA2C-4F4D-A506-8F879D1ECC5E}" type="presParOf" srcId="{2BF635D7-6E00-4EFD-92E9-22222539D296}" destId="{EA364C7B-F061-4021-9B9E-78115659B4ED}" srcOrd="5" destOrd="0" presId="urn:microsoft.com/office/officeart/2005/8/layout/default"/>
    <dgm:cxn modelId="{315C498B-0D44-4A1E-9B60-5AF27ABE811D}" type="presParOf" srcId="{2BF635D7-6E00-4EFD-92E9-22222539D296}" destId="{2FAAAE4F-9817-4B97-94E2-D03914CC0395}" srcOrd="6" destOrd="0" presId="urn:microsoft.com/office/officeart/2005/8/layout/default"/>
    <dgm:cxn modelId="{BC0CCC9F-D596-4C1B-8A87-7E5DBD0B2E31}" type="presParOf" srcId="{2BF635D7-6E00-4EFD-92E9-22222539D296}" destId="{E7FEF68C-BD7F-4700-B58D-CE918C795605}" srcOrd="7" destOrd="0" presId="urn:microsoft.com/office/officeart/2005/8/layout/default"/>
    <dgm:cxn modelId="{A83A1098-0979-4094-B95B-C61C1C0D5867}" type="presParOf" srcId="{2BF635D7-6E00-4EFD-92E9-22222539D296}" destId="{32F30028-85DA-4E4D-9DFB-17DC97D4A82B}" srcOrd="8" destOrd="0" presId="urn:microsoft.com/office/officeart/2005/8/layout/default"/>
    <dgm:cxn modelId="{B77CA1E0-4564-48EF-B950-AA46E1B519FE}" type="presParOf" srcId="{2BF635D7-6E00-4EFD-92E9-22222539D296}" destId="{F16497CB-1A2D-44C5-9759-F3AC1382E973}" srcOrd="9" destOrd="0" presId="urn:microsoft.com/office/officeart/2005/8/layout/default"/>
    <dgm:cxn modelId="{754611D3-E98F-4522-8262-D2A804A741FF}" type="presParOf" srcId="{2BF635D7-6E00-4EFD-92E9-22222539D296}" destId="{13BB3B3A-C441-4EA2-9A58-FFF877A82A9A}" srcOrd="10" destOrd="0" presId="urn:microsoft.com/office/officeart/2005/8/layout/default"/>
    <dgm:cxn modelId="{F46B22B0-264A-430B-B5BA-F919BE10012C}" type="presParOf" srcId="{2BF635D7-6E00-4EFD-92E9-22222539D296}" destId="{4A1CD949-A554-458D-8BBD-CBC57D94E86E}" srcOrd="11" destOrd="0" presId="urn:microsoft.com/office/officeart/2005/8/layout/default"/>
    <dgm:cxn modelId="{1A37673F-7E3C-424A-A206-FFCC2CCAE296}" type="presParOf" srcId="{2BF635D7-6E00-4EFD-92E9-22222539D296}" destId="{59383F66-3B00-4F10-B211-350462208645}" srcOrd="12" destOrd="0" presId="urn:microsoft.com/office/officeart/2005/8/layout/default"/>
    <dgm:cxn modelId="{64D0D4B7-8A19-43C3-A72F-31CD77236163}" type="presParOf" srcId="{2BF635D7-6E00-4EFD-92E9-22222539D296}" destId="{24C6E6E8-93E4-4A08-9450-0A21DB4EC4F0}" srcOrd="13" destOrd="0" presId="urn:microsoft.com/office/officeart/2005/8/layout/default"/>
    <dgm:cxn modelId="{275F4505-BDBF-450B-B18F-A80CC9824A46}" type="presParOf" srcId="{2BF635D7-6E00-4EFD-92E9-22222539D296}" destId="{46914D96-D871-4951-A5CD-A16B99C1128D}" srcOrd="14" destOrd="0" presId="urn:microsoft.com/office/officeart/2005/8/layout/default"/>
    <dgm:cxn modelId="{07EADBFA-458A-45E0-B157-500206BD4E32}" type="presParOf" srcId="{2BF635D7-6E00-4EFD-92E9-22222539D296}" destId="{360693EA-D573-4AFF-94A1-C88FC5396000}" srcOrd="15" destOrd="0" presId="urn:microsoft.com/office/officeart/2005/8/layout/default"/>
    <dgm:cxn modelId="{8C85D746-EE58-4853-892C-52176EF6D988}" type="presParOf" srcId="{2BF635D7-6E00-4EFD-92E9-22222539D296}" destId="{7794623C-E9F9-49FC-A3B0-BF233870E34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3F48-CFD6-4B21-BFD1-EE7D3C1C70A0}">
      <dsp:nvSpPr>
        <dsp:cNvPr id="0" name=""/>
        <dsp:cNvSpPr/>
      </dsp:nvSpPr>
      <dsp:spPr>
        <a:xfrm>
          <a:off x="792956" y="293"/>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CATEGORY 1</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Preventive Maintenance and Rehabilitation</a:t>
          </a:r>
          <a:endParaRPr lang="en-US" sz="1800" kern="1200" dirty="0"/>
        </a:p>
      </dsp:txBody>
      <dsp:txXfrm>
        <a:off x="792956" y="293"/>
        <a:ext cx="2361902" cy="1417141"/>
      </dsp:txXfrm>
    </dsp:sp>
    <dsp:sp modelId="{D105330E-A76F-49A6-A3EF-3087B82AB32A}">
      <dsp:nvSpPr>
        <dsp:cNvPr id="0" name=""/>
        <dsp:cNvSpPr/>
      </dsp:nvSpPr>
      <dsp:spPr>
        <a:xfrm>
          <a:off x="3391048" y="293"/>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CATEGORY 2</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Metropolitan Area Corridor</a:t>
          </a:r>
          <a:br>
            <a:rPr lang="en-US" altLang="en-US" sz="1800" kern="1200" dirty="0">
              <a:ea typeface="Tahoma" panose="020B0604030504040204" pitchFamily="34" charset="0"/>
              <a:cs typeface="Tahoma" panose="020B0604030504040204" pitchFamily="34" charset="0"/>
            </a:rPr>
          </a:br>
          <a:endParaRPr lang="en-US" altLang="en-US" sz="1800" kern="1200" dirty="0">
            <a:ea typeface="Tahoma" panose="020B0604030504040204" pitchFamily="34" charset="0"/>
            <a:cs typeface="Tahoma" panose="020B0604030504040204" pitchFamily="34" charset="0"/>
          </a:endParaRPr>
        </a:p>
      </dsp:txBody>
      <dsp:txXfrm>
        <a:off x="3391048" y="293"/>
        <a:ext cx="2361902" cy="1417141"/>
      </dsp:txXfrm>
    </dsp:sp>
    <dsp:sp modelId="{12594733-67B6-4250-BBFA-41175D492FD2}">
      <dsp:nvSpPr>
        <dsp:cNvPr id="0" name=""/>
        <dsp:cNvSpPr/>
      </dsp:nvSpPr>
      <dsp:spPr>
        <a:xfrm>
          <a:off x="5989141" y="293"/>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CATEGORY 3</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Non-Traditional Funding Sources </a:t>
          </a:r>
          <a:br>
            <a:rPr lang="en-US" altLang="en-US" sz="1800" kern="1200" dirty="0">
              <a:ea typeface="Tahoma" panose="020B0604030504040204" pitchFamily="34" charset="0"/>
              <a:cs typeface="Tahoma" panose="020B0604030504040204" pitchFamily="34" charset="0"/>
            </a:rPr>
          </a:br>
          <a:r>
            <a:rPr lang="en-US" altLang="en-US" sz="1800" kern="1200" dirty="0">
              <a:ea typeface="Tahoma" panose="020B0604030504040204" pitchFamily="34" charset="0"/>
              <a:cs typeface="Tahoma" panose="020B0604030504040204" pitchFamily="34" charset="0"/>
            </a:rPr>
            <a:t>(local contribution)</a:t>
          </a:r>
        </a:p>
      </dsp:txBody>
      <dsp:txXfrm>
        <a:off x="5989141" y="293"/>
        <a:ext cx="2361902" cy="1417141"/>
      </dsp:txXfrm>
    </dsp:sp>
    <dsp:sp modelId="{2FAAAE4F-9817-4B97-94E2-D03914CC0395}">
      <dsp:nvSpPr>
        <dsp:cNvPr id="0" name=""/>
        <dsp:cNvSpPr/>
      </dsp:nvSpPr>
      <dsp:spPr>
        <a:xfrm>
          <a:off x="792956" y="1653624"/>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strike="noStrike" kern="1200" spc="300" dirty="0">
              <a:ea typeface="Tahoma" panose="020B0604030504040204" pitchFamily="34" charset="0"/>
              <a:cs typeface="Tahoma" panose="020B0604030504040204" pitchFamily="34" charset="0"/>
            </a:rPr>
            <a:t>CATEGORY 4</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 Connectivity</a:t>
          </a:r>
          <a:br>
            <a:rPr lang="en-US" altLang="en-US" sz="1800" kern="1200" dirty="0">
              <a:ea typeface="Tahoma" panose="020B0604030504040204" pitchFamily="34" charset="0"/>
              <a:cs typeface="Tahoma" panose="020B0604030504040204" pitchFamily="34" charset="0"/>
            </a:rPr>
          </a:br>
          <a:br>
            <a:rPr lang="en-US" altLang="en-US" sz="1800" kern="1200" dirty="0">
              <a:ea typeface="Tahoma" panose="020B0604030504040204" pitchFamily="34" charset="0"/>
              <a:cs typeface="Tahoma" panose="020B0604030504040204" pitchFamily="34" charset="0"/>
            </a:rPr>
          </a:br>
          <a:endParaRPr lang="en-US" altLang="en-US" sz="1800" kern="1200" dirty="0">
            <a:ea typeface="Tahoma" panose="020B0604030504040204" pitchFamily="34" charset="0"/>
            <a:cs typeface="Tahoma" panose="020B0604030504040204" pitchFamily="34" charset="0"/>
          </a:endParaRPr>
        </a:p>
      </dsp:txBody>
      <dsp:txXfrm>
        <a:off x="792956" y="1653624"/>
        <a:ext cx="2361902" cy="1417141"/>
      </dsp:txXfrm>
    </dsp:sp>
    <dsp:sp modelId="{32F30028-85DA-4E4D-9DFB-17DC97D4A82B}">
      <dsp:nvSpPr>
        <dsp:cNvPr id="0" name=""/>
        <dsp:cNvSpPr/>
      </dsp:nvSpPr>
      <dsp:spPr>
        <a:xfrm>
          <a:off x="3391048" y="1653624"/>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solidFill>
                <a:schemeClr val="bg1"/>
              </a:solidFill>
              <a:ea typeface="Tahoma" panose="020B0604030504040204" pitchFamily="34" charset="0"/>
              <a:cs typeface="Tahoma" panose="020B0604030504040204" pitchFamily="34" charset="0"/>
            </a:rPr>
            <a:t>CATEGORY 7 </a:t>
          </a:r>
        </a:p>
        <a:p>
          <a:pPr marL="0" lvl="0" indent="0" algn="ctr" defTabSz="800100">
            <a:lnSpc>
              <a:spcPct val="90000"/>
            </a:lnSpc>
            <a:spcBef>
              <a:spcPct val="0"/>
            </a:spcBef>
            <a:spcAft>
              <a:spcPct val="35000"/>
            </a:spcAft>
            <a:buNone/>
          </a:pPr>
          <a:r>
            <a:rPr lang="en-US" altLang="en-US" sz="1800" kern="1200" dirty="0">
              <a:solidFill>
                <a:schemeClr val="bg1"/>
              </a:solidFill>
              <a:ea typeface="Tahoma" panose="020B0604030504040204" pitchFamily="34" charset="0"/>
              <a:cs typeface="Tahoma" panose="020B0604030504040204" pitchFamily="34" charset="0"/>
            </a:rPr>
            <a:t>Surface Transportation Program-Metropolitan Mobility (STP-MM)</a:t>
          </a:r>
        </a:p>
      </dsp:txBody>
      <dsp:txXfrm>
        <a:off x="3391048" y="1653624"/>
        <a:ext cx="2361902" cy="1417141"/>
      </dsp:txXfrm>
    </dsp:sp>
    <dsp:sp modelId="{13BB3B3A-C441-4EA2-9A58-FFF877A82A9A}">
      <dsp:nvSpPr>
        <dsp:cNvPr id="0" name=""/>
        <dsp:cNvSpPr/>
      </dsp:nvSpPr>
      <dsp:spPr>
        <a:xfrm>
          <a:off x="5989141" y="1653624"/>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CATEGORY 9</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 Transportation Alternatives</a:t>
          </a:r>
          <a:br>
            <a:rPr lang="en-US" altLang="en-US" sz="1800" kern="1200" dirty="0">
              <a:ea typeface="Tahoma" panose="020B0604030504040204" pitchFamily="34" charset="0"/>
              <a:cs typeface="Tahoma" panose="020B0604030504040204" pitchFamily="34" charset="0"/>
            </a:rPr>
          </a:br>
          <a:endParaRPr lang="en-US" altLang="en-US" sz="1800" kern="1200" dirty="0">
            <a:ea typeface="Tahoma" panose="020B0604030504040204" pitchFamily="34" charset="0"/>
            <a:cs typeface="Tahoma" panose="020B0604030504040204" pitchFamily="34" charset="0"/>
          </a:endParaRPr>
        </a:p>
      </dsp:txBody>
      <dsp:txXfrm>
        <a:off x="5989141" y="1653624"/>
        <a:ext cx="2361902" cy="1417141"/>
      </dsp:txXfrm>
    </dsp:sp>
    <dsp:sp modelId="{59383F66-3B00-4F10-B211-350462208645}">
      <dsp:nvSpPr>
        <dsp:cNvPr id="0" name=""/>
        <dsp:cNvSpPr/>
      </dsp:nvSpPr>
      <dsp:spPr>
        <a:xfrm>
          <a:off x="792956" y="3306956"/>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CATEGORY 11</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District Discretionary</a:t>
          </a:r>
          <a:br>
            <a:rPr lang="en-US" altLang="en-US" sz="1800" kern="1200" dirty="0">
              <a:ea typeface="Tahoma" panose="020B0604030504040204" pitchFamily="34" charset="0"/>
              <a:cs typeface="Tahoma" panose="020B0604030504040204" pitchFamily="34" charset="0"/>
            </a:rPr>
          </a:br>
          <a:br>
            <a:rPr lang="en-US" altLang="en-US" sz="1800" kern="1200" dirty="0">
              <a:ea typeface="Tahoma" panose="020B0604030504040204" pitchFamily="34" charset="0"/>
              <a:cs typeface="Tahoma" panose="020B0604030504040204" pitchFamily="34" charset="0"/>
            </a:rPr>
          </a:br>
          <a:endParaRPr lang="en-US" altLang="en-US" sz="1800" kern="1200" dirty="0">
            <a:ea typeface="Tahoma" panose="020B0604030504040204" pitchFamily="34" charset="0"/>
            <a:cs typeface="Tahoma" panose="020B0604030504040204" pitchFamily="34" charset="0"/>
          </a:endParaRPr>
        </a:p>
      </dsp:txBody>
      <dsp:txXfrm>
        <a:off x="792956" y="3306956"/>
        <a:ext cx="2361902" cy="1417141"/>
      </dsp:txXfrm>
    </dsp:sp>
    <dsp:sp modelId="{46914D96-D871-4951-A5CD-A16B99C1128D}">
      <dsp:nvSpPr>
        <dsp:cNvPr id="0" name=""/>
        <dsp:cNvSpPr/>
      </dsp:nvSpPr>
      <dsp:spPr>
        <a:xfrm>
          <a:off x="3391048" y="3306956"/>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CATEGORY 12</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Strategic Priority</a:t>
          </a:r>
          <a:br>
            <a:rPr lang="en-US" altLang="en-US" sz="1800" kern="1200" dirty="0">
              <a:ea typeface="Tahoma" panose="020B0604030504040204" pitchFamily="34" charset="0"/>
              <a:cs typeface="Tahoma" panose="020B0604030504040204" pitchFamily="34" charset="0"/>
            </a:rPr>
          </a:br>
          <a:br>
            <a:rPr lang="en-US" altLang="en-US" sz="1800" kern="1200" dirty="0">
              <a:ea typeface="Tahoma" panose="020B0604030504040204" pitchFamily="34" charset="0"/>
              <a:cs typeface="Tahoma" panose="020B0604030504040204" pitchFamily="34" charset="0"/>
            </a:rPr>
          </a:br>
          <a:endParaRPr lang="en-US" altLang="en-US" sz="1800" kern="1200" dirty="0">
            <a:ea typeface="Tahoma" panose="020B0604030504040204" pitchFamily="34" charset="0"/>
            <a:cs typeface="Tahoma" panose="020B0604030504040204" pitchFamily="34" charset="0"/>
          </a:endParaRPr>
        </a:p>
      </dsp:txBody>
      <dsp:txXfrm>
        <a:off x="3391048" y="3306956"/>
        <a:ext cx="2361902" cy="1417141"/>
      </dsp:txXfrm>
    </dsp:sp>
    <dsp:sp modelId="{7794623C-E9F9-49FC-A3B0-BF233870E345}">
      <dsp:nvSpPr>
        <dsp:cNvPr id="0" name=""/>
        <dsp:cNvSpPr/>
      </dsp:nvSpPr>
      <dsp:spPr>
        <a:xfrm>
          <a:off x="5989141" y="3306956"/>
          <a:ext cx="2361902" cy="1417141"/>
        </a:xfrm>
        <a:prstGeom prst="rect">
          <a:avLst/>
        </a:prstGeom>
        <a:solidFill>
          <a:srgbClr val="2839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spc="300" dirty="0">
              <a:ea typeface="Tahoma" panose="020B0604030504040204" pitchFamily="34" charset="0"/>
              <a:cs typeface="Tahoma" panose="020B0604030504040204" pitchFamily="34" charset="0"/>
            </a:rPr>
            <a:t>TRANSIT</a:t>
          </a:r>
        </a:p>
        <a:p>
          <a:pPr marL="0" lvl="0" indent="0" algn="ctr" defTabSz="800100">
            <a:lnSpc>
              <a:spcPct val="90000"/>
            </a:lnSpc>
            <a:spcBef>
              <a:spcPct val="0"/>
            </a:spcBef>
            <a:spcAft>
              <a:spcPct val="35000"/>
            </a:spcAft>
            <a:buNone/>
          </a:pPr>
          <a:r>
            <a:rPr lang="en-US" altLang="en-US" sz="1800" kern="1200" dirty="0">
              <a:ea typeface="Tahoma" panose="020B0604030504040204" pitchFamily="34" charset="0"/>
              <a:cs typeface="Tahoma" panose="020B0604030504040204" pitchFamily="34" charset="0"/>
            </a:rPr>
            <a:t>Project Funding</a:t>
          </a:r>
          <a:br>
            <a:rPr lang="en-US" altLang="en-US" sz="1800" kern="1200" dirty="0">
              <a:ea typeface="Tahoma" panose="020B0604030504040204" pitchFamily="34" charset="0"/>
              <a:cs typeface="Tahoma" panose="020B0604030504040204" pitchFamily="34" charset="0"/>
            </a:rPr>
          </a:br>
          <a:br>
            <a:rPr lang="en-US" altLang="en-US" sz="1800" kern="1200" dirty="0">
              <a:ea typeface="Tahoma" panose="020B0604030504040204" pitchFamily="34" charset="0"/>
              <a:cs typeface="Tahoma" panose="020B0604030504040204" pitchFamily="34" charset="0"/>
            </a:rPr>
          </a:br>
          <a:endParaRPr lang="en-US" altLang="en-US" sz="1800" kern="1200" dirty="0">
            <a:ea typeface="Tahoma" panose="020B0604030504040204" pitchFamily="34" charset="0"/>
            <a:cs typeface="Tahoma" panose="020B0604030504040204" pitchFamily="34" charset="0"/>
          </a:endParaRPr>
        </a:p>
      </dsp:txBody>
      <dsp:txXfrm>
        <a:off x="5989141" y="3306956"/>
        <a:ext cx="2361902" cy="14171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0.71154</cdr:x>
      <cdr:y>0.03922</cdr:y>
    </cdr:from>
    <cdr:to>
      <cdr:x>0.98877</cdr:x>
      <cdr:y>0.25305</cdr:y>
    </cdr:to>
    <cdr:sp macro="" textlink="">
      <cdr:nvSpPr>
        <cdr:cNvPr id="2" name="TextBox 2"/>
        <cdr:cNvSpPr txBox="1"/>
      </cdr:nvSpPr>
      <cdr:spPr>
        <a:xfrm xmlns:a="http://schemas.openxmlformats.org/drawingml/2006/main">
          <a:off x="5638800" y="152400"/>
          <a:ext cx="2196993"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rgbClr val="28396D"/>
              </a:solidFill>
            </a:rPr>
            <a:t>Roadway costs include:</a:t>
          </a:r>
        </a:p>
        <a:p xmlns:a="http://schemas.openxmlformats.org/drawingml/2006/main">
          <a:pPr marL="285750" indent="-285750">
            <a:buFont typeface="Arial" panose="020B0604020202020204" pitchFamily="34" charset="0"/>
            <a:buChar char="•"/>
          </a:pPr>
          <a:r>
            <a:rPr lang="en-US" sz="1600" dirty="0"/>
            <a:t>construction costs</a:t>
          </a:r>
        </a:p>
      </cdr:txBody>
    </cdr:sp>
  </cdr:relSizeAnchor>
  <cdr:relSizeAnchor xmlns:cdr="http://schemas.openxmlformats.org/drawingml/2006/chartDrawing">
    <cdr:from>
      <cdr:x>0.51058</cdr:x>
      <cdr:y>0.18628</cdr:y>
    </cdr:from>
    <cdr:to>
      <cdr:x>0.6987</cdr:x>
      <cdr:y>0.56863</cdr:y>
    </cdr:to>
    <cdr:sp macro="" textlink="">
      <cdr:nvSpPr>
        <cdr:cNvPr id="3" name="TextBox 2"/>
        <cdr:cNvSpPr txBox="1"/>
      </cdr:nvSpPr>
      <cdr:spPr>
        <a:xfrm xmlns:a="http://schemas.openxmlformats.org/drawingml/2006/main">
          <a:off x="4046220" y="723906"/>
          <a:ext cx="1490814" cy="1485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Roadway, Bicycle, Pedestrian, Rideshare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5" tIns="46237" rIns="92475" bIns="46237"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5" tIns="46237" rIns="92475" bIns="46237" rtlCol="0"/>
          <a:lstStyle>
            <a:lvl1pPr algn="r">
              <a:defRPr sz="1200"/>
            </a:lvl1pPr>
          </a:lstStyle>
          <a:p>
            <a:fld id="{7791FB12-4216-4BF4-ADA1-B03F8658D030}" type="datetimeFigureOut">
              <a:rPr lang="en-US" smtClean="0"/>
              <a:t>6/15/2018</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75" tIns="46237" rIns="92475"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75" tIns="46237" rIns="92475" bIns="46237" rtlCol="0" anchor="b"/>
          <a:lstStyle>
            <a:lvl1pPr algn="r">
              <a:defRPr sz="1200"/>
            </a:lvl1pPr>
          </a:lstStyle>
          <a:p>
            <a:fld id="{DD996877-B6AC-4E90-AB75-089A0EE1648E}" type="slidenum">
              <a:rPr lang="en-US" smtClean="0"/>
              <a:t>‹#›</a:t>
            </a:fld>
            <a:endParaRPr lang="en-US"/>
          </a:p>
        </p:txBody>
      </p:sp>
    </p:spTree>
    <p:extLst>
      <p:ext uri="{BB962C8B-B14F-4D97-AF65-F5344CB8AC3E}">
        <p14:creationId xmlns:p14="http://schemas.microsoft.com/office/powerpoint/2010/main" val="2802804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5" tIns="46237" rIns="92475" bIns="46237"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5" tIns="46237" rIns="92475" bIns="46237" rtlCol="0"/>
          <a:lstStyle>
            <a:lvl1pPr algn="r">
              <a:defRPr sz="1200"/>
            </a:lvl1pPr>
          </a:lstStyle>
          <a:p>
            <a:fld id="{BC631E07-12DF-44E7-8369-E953B67D3E33}" type="datetimeFigureOut">
              <a:rPr lang="en-US" smtClean="0"/>
              <a:t>6/15/2018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5" tIns="46237" rIns="92475" bIns="46237"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5" tIns="46237" rIns="92475"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75" tIns="46237" rIns="92475"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75" tIns="46237" rIns="92475" bIns="46237" rtlCol="0" anchor="b"/>
          <a:lstStyle>
            <a:lvl1pPr algn="r">
              <a:defRPr sz="1200"/>
            </a:lvl1pPr>
          </a:lstStyle>
          <a:p>
            <a:fld id="{F8D99E89-9830-43B6-98D0-1B9562C657F9}" type="slidenum">
              <a:rPr lang="en-US" smtClean="0"/>
              <a:t>‹#›</a:t>
            </a:fld>
            <a:endParaRPr lang="en-US"/>
          </a:p>
        </p:txBody>
      </p:sp>
    </p:spTree>
    <p:extLst>
      <p:ext uri="{BB962C8B-B14F-4D97-AF65-F5344CB8AC3E}">
        <p14:creationId xmlns:p14="http://schemas.microsoft.com/office/powerpoint/2010/main" val="311015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99E89-9830-43B6-98D0-1B9562C657F9}" type="slidenum">
              <a:rPr lang="en-US" smtClean="0"/>
              <a:t>1</a:t>
            </a:fld>
            <a:endParaRPr lang="en-US"/>
          </a:p>
        </p:txBody>
      </p:sp>
    </p:spTree>
    <p:extLst>
      <p:ext uri="{BB962C8B-B14F-4D97-AF65-F5344CB8AC3E}">
        <p14:creationId xmlns:p14="http://schemas.microsoft.com/office/powerpoint/2010/main" val="316497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employment.  Here it is in 2015.</a:t>
            </a:r>
          </a:p>
        </p:txBody>
      </p:sp>
      <p:sp>
        <p:nvSpPr>
          <p:cNvPr id="4" name="Slide Number Placeholder 3"/>
          <p:cNvSpPr>
            <a:spLocks noGrp="1"/>
          </p:cNvSpPr>
          <p:nvPr>
            <p:ph type="sldNum" sz="quarter" idx="10"/>
          </p:nvPr>
        </p:nvSpPr>
        <p:spPr/>
        <p:txBody>
          <a:bodyPr/>
          <a:lstStyle/>
          <a:p>
            <a:fld id="{18951087-08AE-4933-8C00-3AB9238B198B}" type="slidenum">
              <a:rPr lang="en-US" smtClean="0"/>
              <a:t>13</a:t>
            </a:fld>
            <a:endParaRPr lang="en-US"/>
          </a:p>
        </p:txBody>
      </p:sp>
    </p:spTree>
    <p:extLst>
      <p:ext uri="{BB962C8B-B14F-4D97-AF65-F5344CB8AC3E}">
        <p14:creationId xmlns:p14="http://schemas.microsoft.com/office/powerpoint/2010/main" val="201986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it is in 2045.  Employment growth is showing up more to the north central.</a:t>
            </a:r>
          </a:p>
          <a:p>
            <a:endParaRPr lang="en-US" dirty="0"/>
          </a:p>
          <a:p>
            <a:r>
              <a:rPr lang="en-US" dirty="0"/>
              <a:t>Again, I’ll toggle back and forth so you can get a better sense of the growth.</a:t>
            </a:r>
          </a:p>
        </p:txBody>
      </p:sp>
      <p:sp>
        <p:nvSpPr>
          <p:cNvPr id="4" name="Slide Number Placeholder 3"/>
          <p:cNvSpPr>
            <a:spLocks noGrp="1"/>
          </p:cNvSpPr>
          <p:nvPr>
            <p:ph type="sldNum" sz="quarter" idx="10"/>
          </p:nvPr>
        </p:nvSpPr>
        <p:spPr/>
        <p:txBody>
          <a:bodyPr/>
          <a:lstStyle/>
          <a:p>
            <a:fld id="{18951087-08AE-4933-8C00-3AB9238B198B}" type="slidenum">
              <a:rPr lang="en-US" smtClean="0"/>
              <a:t>14</a:t>
            </a:fld>
            <a:endParaRPr lang="en-US"/>
          </a:p>
        </p:txBody>
      </p:sp>
    </p:spTree>
    <p:extLst>
      <p:ext uri="{BB962C8B-B14F-4D97-AF65-F5344CB8AC3E}">
        <p14:creationId xmlns:p14="http://schemas.microsoft.com/office/powerpoint/2010/main" val="163750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here is an employment density map with red showing areas with over 15 jobs/acre.</a:t>
            </a:r>
          </a:p>
        </p:txBody>
      </p:sp>
      <p:sp>
        <p:nvSpPr>
          <p:cNvPr id="4" name="Slide Number Placeholder 3"/>
          <p:cNvSpPr>
            <a:spLocks noGrp="1"/>
          </p:cNvSpPr>
          <p:nvPr>
            <p:ph type="sldNum" sz="quarter" idx="10"/>
          </p:nvPr>
        </p:nvSpPr>
        <p:spPr/>
        <p:txBody>
          <a:bodyPr/>
          <a:lstStyle/>
          <a:p>
            <a:fld id="{18951087-08AE-4933-8C00-3AB9238B198B}" type="slidenum">
              <a:rPr lang="en-US" smtClean="0"/>
              <a:t>15</a:t>
            </a:fld>
            <a:endParaRPr lang="en-US"/>
          </a:p>
        </p:txBody>
      </p:sp>
    </p:spTree>
    <p:extLst>
      <p:ext uri="{BB962C8B-B14F-4D97-AF65-F5344CB8AC3E}">
        <p14:creationId xmlns:p14="http://schemas.microsoft.com/office/powerpoint/2010/main" val="294614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had to study</a:t>
            </a:r>
            <a:r>
              <a:rPr lang="en-US" baseline="0" dirty="0"/>
              <a:t> the impact that population and employment projections would have on our transportation system.</a:t>
            </a:r>
          </a:p>
          <a:p>
            <a:endParaRPr lang="en-US" baseline="0" dirty="0"/>
          </a:p>
          <a:p>
            <a:r>
              <a:rPr lang="en-US" baseline="0" dirty="0"/>
              <a:t>This map illustrates congestion for 2010.  It is based on the population and employment in 2010 with the transportation system available in that year.</a:t>
            </a:r>
          </a:p>
          <a:p>
            <a:endParaRPr lang="en-US" baseline="0" dirty="0"/>
          </a:p>
          <a:p>
            <a:r>
              <a:rPr lang="en-US" baseline="0" dirty="0"/>
              <a:t>Generally, green is good and means the roadway is operating well and red means the roadway is operating over capacity and is most likely congested during peak periods.</a:t>
            </a:r>
            <a:endParaRPr lang="en-US" dirty="0"/>
          </a:p>
        </p:txBody>
      </p:sp>
      <p:sp>
        <p:nvSpPr>
          <p:cNvPr id="4" name="Slide Number Placeholder 3"/>
          <p:cNvSpPr>
            <a:spLocks noGrp="1"/>
          </p:cNvSpPr>
          <p:nvPr>
            <p:ph type="sldNum" sz="quarter" idx="10"/>
          </p:nvPr>
        </p:nvSpPr>
        <p:spPr/>
        <p:txBody>
          <a:bodyPr/>
          <a:lstStyle/>
          <a:p>
            <a:pPr>
              <a:defRPr/>
            </a:pPr>
            <a:fld id="{6719359B-323A-4B27-BCF2-754A64F5E678}" type="slidenum">
              <a:rPr lang="en-US" smtClean="0"/>
              <a:pPr>
                <a:defRPr/>
              </a:pPr>
              <a:t>16</a:t>
            </a:fld>
            <a:endParaRPr lang="en-US" dirty="0"/>
          </a:p>
        </p:txBody>
      </p:sp>
    </p:spTree>
    <p:extLst>
      <p:ext uri="{BB962C8B-B14F-4D97-AF65-F5344CB8AC3E}">
        <p14:creationId xmlns:p14="http://schemas.microsoft.com/office/powerpoint/2010/main" val="3485348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99E89-9830-43B6-98D0-1B9562C657F9}" type="slidenum">
              <a:rPr lang="en-US" smtClean="0"/>
              <a:t>21</a:t>
            </a:fld>
            <a:endParaRPr lang="en-US"/>
          </a:p>
        </p:txBody>
      </p:sp>
    </p:spTree>
    <p:extLst>
      <p:ext uri="{BB962C8B-B14F-4D97-AF65-F5344CB8AC3E}">
        <p14:creationId xmlns:p14="http://schemas.microsoft.com/office/powerpoint/2010/main" val="259191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05112" eaLnBrk="0" hangingPunct="0">
              <a:defRPr sz="2300">
                <a:solidFill>
                  <a:schemeClr val="tx1"/>
                </a:solidFill>
                <a:latin typeface="Times New Roman" pitchFamily="18" charset="0"/>
              </a:defRPr>
            </a:lvl1pPr>
            <a:lvl2pPr marL="710726" indent="-273356" defTabSz="905112" eaLnBrk="0" hangingPunct="0">
              <a:defRPr sz="2300">
                <a:solidFill>
                  <a:schemeClr val="tx1"/>
                </a:solidFill>
                <a:latin typeface="Times New Roman" pitchFamily="18" charset="0"/>
              </a:defRPr>
            </a:lvl2pPr>
            <a:lvl3pPr marL="1093425" indent="-218686" defTabSz="905112" eaLnBrk="0" hangingPunct="0">
              <a:defRPr sz="2300">
                <a:solidFill>
                  <a:schemeClr val="tx1"/>
                </a:solidFill>
                <a:latin typeface="Times New Roman" pitchFamily="18" charset="0"/>
              </a:defRPr>
            </a:lvl3pPr>
            <a:lvl4pPr marL="1530795" indent="-218686" defTabSz="905112" eaLnBrk="0" hangingPunct="0">
              <a:defRPr sz="2300">
                <a:solidFill>
                  <a:schemeClr val="tx1"/>
                </a:solidFill>
                <a:latin typeface="Times New Roman" pitchFamily="18" charset="0"/>
              </a:defRPr>
            </a:lvl4pPr>
            <a:lvl5pPr marL="1968165" indent="-218686" defTabSz="905112" eaLnBrk="0" hangingPunct="0">
              <a:defRPr sz="2300">
                <a:solidFill>
                  <a:schemeClr val="tx1"/>
                </a:solidFill>
                <a:latin typeface="Times New Roman" pitchFamily="18" charset="0"/>
              </a:defRPr>
            </a:lvl5pPr>
            <a:lvl6pPr marL="2405534" indent="-218686" defTabSz="905112" eaLnBrk="0" fontAlgn="base" hangingPunct="0">
              <a:spcBef>
                <a:spcPct val="0"/>
              </a:spcBef>
              <a:spcAft>
                <a:spcPct val="0"/>
              </a:spcAft>
              <a:defRPr sz="2300">
                <a:solidFill>
                  <a:schemeClr val="tx1"/>
                </a:solidFill>
                <a:latin typeface="Times New Roman" pitchFamily="18" charset="0"/>
              </a:defRPr>
            </a:lvl6pPr>
            <a:lvl7pPr marL="2842905" indent="-218686" defTabSz="905112" eaLnBrk="0" fontAlgn="base" hangingPunct="0">
              <a:spcBef>
                <a:spcPct val="0"/>
              </a:spcBef>
              <a:spcAft>
                <a:spcPct val="0"/>
              </a:spcAft>
              <a:defRPr sz="2300">
                <a:solidFill>
                  <a:schemeClr val="tx1"/>
                </a:solidFill>
                <a:latin typeface="Times New Roman" pitchFamily="18" charset="0"/>
              </a:defRPr>
            </a:lvl7pPr>
            <a:lvl8pPr marL="3280273" indent="-218686" defTabSz="905112" eaLnBrk="0" fontAlgn="base" hangingPunct="0">
              <a:spcBef>
                <a:spcPct val="0"/>
              </a:spcBef>
              <a:spcAft>
                <a:spcPct val="0"/>
              </a:spcAft>
              <a:defRPr sz="2300">
                <a:solidFill>
                  <a:schemeClr val="tx1"/>
                </a:solidFill>
                <a:latin typeface="Times New Roman" pitchFamily="18" charset="0"/>
              </a:defRPr>
            </a:lvl8pPr>
            <a:lvl9pPr marL="3717643" indent="-218686" defTabSz="905112" eaLnBrk="0" fontAlgn="base" hangingPunct="0">
              <a:spcBef>
                <a:spcPct val="0"/>
              </a:spcBef>
              <a:spcAft>
                <a:spcPct val="0"/>
              </a:spcAft>
              <a:defRPr sz="2300">
                <a:solidFill>
                  <a:schemeClr val="tx1"/>
                </a:solidFill>
                <a:latin typeface="Times New Roman" pitchFamily="18" charset="0"/>
              </a:defRPr>
            </a:lvl9pPr>
          </a:lstStyle>
          <a:p>
            <a:pPr eaLnBrk="1" hangingPunct="1"/>
            <a:fld id="{32ECC867-B486-4130-97E3-FDAA57C71B53}" type="slidenum">
              <a:rPr lang="en-US" altLang="en-US" sz="1300"/>
              <a:pPr eaLnBrk="1" hangingPunct="1"/>
              <a:t>24</a:t>
            </a:fld>
            <a:endParaRPr lang="en-US" alt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54641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232">
              <a:defRPr/>
            </a:pPr>
            <a:endParaRPr lang="en-US" dirty="0"/>
          </a:p>
          <a:p>
            <a:endParaRPr lang="en-US" dirty="0"/>
          </a:p>
        </p:txBody>
      </p:sp>
      <p:sp>
        <p:nvSpPr>
          <p:cNvPr id="4" name="Slide Number Placeholder 3"/>
          <p:cNvSpPr>
            <a:spLocks noGrp="1"/>
          </p:cNvSpPr>
          <p:nvPr>
            <p:ph type="sldNum" sz="quarter" idx="10"/>
          </p:nvPr>
        </p:nvSpPr>
        <p:spPr/>
        <p:txBody>
          <a:bodyPr/>
          <a:lstStyle/>
          <a:p>
            <a:fld id="{F8D99E89-9830-43B6-98D0-1B9562C657F9}" type="slidenum">
              <a:rPr lang="en-US" smtClean="0"/>
              <a:t>27</a:t>
            </a:fld>
            <a:endParaRPr lang="en-US"/>
          </a:p>
        </p:txBody>
      </p:sp>
    </p:spTree>
    <p:extLst>
      <p:ext uri="{BB962C8B-B14F-4D97-AF65-F5344CB8AC3E}">
        <p14:creationId xmlns:p14="http://schemas.microsoft.com/office/powerpoint/2010/main" val="131212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06254" eaLnBrk="0" hangingPunct="0">
              <a:defRPr sz="2300">
                <a:solidFill>
                  <a:schemeClr val="tx1"/>
                </a:solidFill>
                <a:latin typeface="Times New Roman" pitchFamily="18" charset="0"/>
              </a:defRPr>
            </a:lvl1pPr>
            <a:lvl2pPr marL="711624" indent="-273702" defTabSz="906254" eaLnBrk="0" hangingPunct="0">
              <a:defRPr sz="2300">
                <a:solidFill>
                  <a:schemeClr val="tx1"/>
                </a:solidFill>
                <a:latin typeface="Times New Roman" pitchFamily="18" charset="0"/>
              </a:defRPr>
            </a:lvl2pPr>
            <a:lvl3pPr marL="1094804" indent="-218961" defTabSz="906254" eaLnBrk="0" hangingPunct="0">
              <a:defRPr sz="2300">
                <a:solidFill>
                  <a:schemeClr val="tx1"/>
                </a:solidFill>
                <a:latin typeface="Times New Roman" pitchFamily="18" charset="0"/>
              </a:defRPr>
            </a:lvl3pPr>
            <a:lvl4pPr marL="1532726" indent="-218961" defTabSz="906254" eaLnBrk="0" hangingPunct="0">
              <a:defRPr sz="2300">
                <a:solidFill>
                  <a:schemeClr val="tx1"/>
                </a:solidFill>
                <a:latin typeface="Times New Roman" pitchFamily="18" charset="0"/>
              </a:defRPr>
            </a:lvl4pPr>
            <a:lvl5pPr marL="1970648" indent="-218961" defTabSz="906254" eaLnBrk="0" hangingPunct="0">
              <a:defRPr sz="2300">
                <a:solidFill>
                  <a:schemeClr val="tx1"/>
                </a:solidFill>
                <a:latin typeface="Times New Roman" pitchFamily="18" charset="0"/>
              </a:defRPr>
            </a:lvl5pPr>
            <a:lvl6pPr marL="2408569" indent="-218961" defTabSz="906254" eaLnBrk="0" fontAlgn="base" hangingPunct="0">
              <a:spcBef>
                <a:spcPct val="0"/>
              </a:spcBef>
              <a:spcAft>
                <a:spcPct val="0"/>
              </a:spcAft>
              <a:defRPr sz="2300">
                <a:solidFill>
                  <a:schemeClr val="tx1"/>
                </a:solidFill>
                <a:latin typeface="Times New Roman" pitchFamily="18" charset="0"/>
              </a:defRPr>
            </a:lvl6pPr>
            <a:lvl7pPr marL="2846492" indent="-218961" defTabSz="906254" eaLnBrk="0" fontAlgn="base" hangingPunct="0">
              <a:spcBef>
                <a:spcPct val="0"/>
              </a:spcBef>
              <a:spcAft>
                <a:spcPct val="0"/>
              </a:spcAft>
              <a:defRPr sz="2300">
                <a:solidFill>
                  <a:schemeClr val="tx1"/>
                </a:solidFill>
                <a:latin typeface="Times New Roman" pitchFamily="18" charset="0"/>
              </a:defRPr>
            </a:lvl7pPr>
            <a:lvl8pPr marL="3284412" indent="-218961" defTabSz="906254" eaLnBrk="0" fontAlgn="base" hangingPunct="0">
              <a:spcBef>
                <a:spcPct val="0"/>
              </a:spcBef>
              <a:spcAft>
                <a:spcPct val="0"/>
              </a:spcAft>
              <a:defRPr sz="2300">
                <a:solidFill>
                  <a:schemeClr val="tx1"/>
                </a:solidFill>
                <a:latin typeface="Times New Roman" pitchFamily="18" charset="0"/>
              </a:defRPr>
            </a:lvl8pPr>
            <a:lvl9pPr marL="3722334" indent="-218961" defTabSz="906254" eaLnBrk="0" fontAlgn="base" hangingPunct="0">
              <a:spcBef>
                <a:spcPct val="0"/>
              </a:spcBef>
              <a:spcAft>
                <a:spcPct val="0"/>
              </a:spcAft>
              <a:defRPr sz="2300">
                <a:solidFill>
                  <a:schemeClr val="tx1"/>
                </a:solidFill>
                <a:latin typeface="Times New Roman" pitchFamily="18" charset="0"/>
              </a:defRPr>
            </a:lvl9pPr>
          </a:lstStyle>
          <a:p>
            <a:pPr eaLnBrk="1" hangingPunct="1"/>
            <a:fld id="{5EE61094-0FC3-40BA-96D5-EAD6BB5F58FB}" type="slidenum">
              <a:rPr lang="en-US" altLang="en-US" sz="1300"/>
              <a:pPr eaLnBrk="1" hangingPunct="1"/>
              <a:t>28</a:t>
            </a:fld>
            <a:endParaRPr lang="en-US" altLang="en-US" sz="13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dirty="0"/>
              <a:t>If we are designated nonattainment for ozone, this will require us to undertake transportation conformity, which means that we will have to evaluate future transportation projects to make sure they do not cause further harm to air quality</a:t>
            </a:r>
          </a:p>
        </p:txBody>
      </p:sp>
    </p:spTree>
    <p:extLst>
      <p:ext uri="{BB962C8B-B14F-4D97-AF65-F5344CB8AC3E}">
        <p14:creationId xmlns:p14="http://schemas.microsoft.com/office/powerpoint/2010/main" val="133405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401638"/>
            <a:ext cx="4997450" cy="3748087"/>
          </a:xfrm>
        </p:spPr>
      </p:sp>
      <p:sp>
        <p:nvSpPr>
          <p:cNvPr id="3" name="Notes Placeholder 2"/>
          <p:cNvSpPr>
            <a:spLocks noGrp="1"/>
          </p:cNvSpPr>
          <p:nvPr>
            <p:ph type="body" idx="1"/>
          </p:nvPr>
        </p:nvSpPr>
        <p:spPr/>
        <p:txBody>
          <a:bodyPr/>
          <a:lstStyle/>
          <a:p>
            <a:r>
              <a:rPr lang="en-US" sz="1800" dirty="0"/>
              <a:t>This slide shows the most populous counties in Texas and their population rank nationwide. Bexar County is the seventh most populous county nationwide. The last three columns total 100%.   Natural increase is birth minus deaths. Domestic migration is people moving from somewhere else in the U.S. In this one year time period, Harris County growth was due to births minus deaths. Harris County had negative domestic migration - people moved from Houston to other areas. Bexar County’s population increase was due to 45% births minus deaths . . .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81107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While Bexar County is ranked 7</a:t>
            </a:r>
            <a:r>
              <a:rPr lang="en-US" sz="1800" baseline="30000" dirty="0"/>
              <a:t>th </a:t>
            </a:r>
            <a:r>
              <a:rPr lang="en-US" sz="1800" dirty="0"/>
              <a:t>in numeric growth , Kendall and Comal are ranked  2</a:t>
            </a:r>
            <a:r>
              <a:rPr lang="en-US" sz="1800" baseline="30000" dirty="0"/>
              <a:t>nd</a:t>
            </a:r>
            <a:r>
              <a:rPr lang="en-US" sz="1800" dirty="0"/>
              <a:t> and 6</a:t>
            </a:r>
            <a:r>
              <a:rPr lang="en-US" sz="1800" baseline="30000" dirty="0"/>
              <a:t>th</a:t>
            </a:r>
            <a:r>
              <a:rPr lang="en-US" sz="1800" dirty="0"/>
              <a:t> nationwide in percentage growth. These</a:t>
            </a:r>
            <a:r>
              <a:rPr lang="en-US" sz="1800" baseline="0" dirty="0"/>
              <a:t> three columns again, total </a:t>
            </a:r>
            <a:r>
              <a:rPr lang="en-US" sz="1800" dirty="0"/>
              <a:t>100%. But see how large these domestic migration percentages are.  The growth is not due to babies being born but due to people moving to those counties from other areas. They bring with them cars, trucks, the need for housing, schools, retail, services, court systems and so forth! This is a one year percentage change. The transportation infrastructure in these high growth areas is being strained to its limits. </a:t>
            </a:r>
          </a:p>
        </p:txBody>
      </p:sp>
      <p:sp>
        <p:nvSpPr>
          <p:cNvPr id="4" name="Slide Number Placeholder 3"/>
          <p:cNvSpPr>
            <a:spLocks noGrp="1"/>
          </p:cNvSpPr>
          <p:nvPr>
            <p:ph type="sldNum" sz="quarter" idx="10"/>
          </p:nvPr>
        </p:nvSpPr>
        <p:spPr/>
        <p:txBody>
          <a:bodyPr/>
          <a:lstStyle/>
          <a:p>
            <a:fld id="{18951087-08AE-4933-8C00-3AB9238B198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8729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6719359B-323A-4B27-BCF2-754A64F5E678}" type="slidenum">
              <a:rPr lang="en-US" smtClean="0"/>
              <a:pPr>
                <a:defRPr/>
              </a:pPr>
              <a:t>2</a:t>
            </a:fld>
            <a:endParaRPr lang="en-US" dirty="0"/>
          </a:p>
        </p:txBody>
      </p:sp>
    </p:spTree>
    <p:extLst>
      <p:ext uri="{BB962C8B-B14F-4D97-AF65-F5344CB8AC3E}">
        <p14:creationId xmlns:p14="http://schemas.microsoft.com/office/powerpoint/2010/main" val="90900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000" b="1" dirty="0"/>
          </a:p>
          <a:p>
            <a:r>
              <a:rPr lang="en-US" altLang="en-US" dirty="0"/>
              <a:t>MPO Committee meetings are open to the public</a:t>
            </a:r>
          </a:p>
          <a:p>
            <a:r>
              <a:rPr lang="en-US" altLang="en-US" dirty="0"/>
              <a:t>Monthly Transportation Policy Board meetings are livestreamed via our website</a:t>
            </a:r>
          </a:p>
          <a:p>
            <a:r>
              <a:rPr lang="en-US" altLang="en-US" dirty="0"/>
              <a:t>Quarterly newsletter – “Spotlight on Mobility”</a:t>
            </a:r>
          </a:p>
          <a:p>
            <a:r>
              <a:rPr lang="en-US" altLang="en-US" dirty="0"/>
              <a:t>Bi-weekly e-newsletter – “Fast Track” </a:t>
            </a:r>
          </a:p>
          <a:p>
            <a:endParaRPr lang="en-US" altLang="en-US" sz="1400" dirty="0"/>
          </a:p>
          <a:p>
            <a:pPr eaLnBrk="1" hangingPunct="1"/>
            <a:endParaRPr lang="en-US" altLang="en-US" sz="1400" dirty="0"/>
          </a:p>
          <a:p>
            <a:pPr algn="ctr"/>
            <a:endParaRPr lang="en-US" altLang="en-US" sz="800" dirty="0"/>
          </a:p>
          <a:p>
            <a:pPr algn="ctr"/>
            <a:endParaRPr lang="en-US" altLang="en-US" sz="1000" dirty="0"/>
          </a:p>
          <a:p>
            <a:pPr algn="ctr"/>
            <a:endParaRPr lang="en-US" altLang="en-US" sz="1600" dirty="0"/>
          </a:p>
          <a:p>
            <a:endParaRPr lang="en-US" dirty="0"/>
          </a:p>
        </p:txBody>
      </p:sp>
      <p:sp>
        <p:nvSpPr>
          <p:cNvPr id="4" name="Slide Number Placeholder 3"/>
          <p:cNvSpPr>
            <a:spLocks noGrp="1"/>
          </p:cNvSpPr>
          <p:nvPr>
            <p:ph type="sldNum" sz="quarter" idx="10"/>
          </p:nvPr>
        </p:nvSpPr>
        <p:spPr/>
        <p:txBody>
          <a:bodyPr/>
          <a:lstStyle/>
          <a:p>
            <a:fld id="{F8D99E89-9830-43B6-98D0-1B9562C657F9}" type="slidenum">
              <a:rPr lang="en-US" smtClean="0"/>
              <a:pPr/>
              <a:t>32</a:t>
            </a:fld>
            <a:endParaRPr lang="en-US"/>
          </a:p>
        </p:txBody>
      </p:sp>
    </p:spTree>
    <p:extLst>
      <p:ext uri="{BB962C8B-B14F-4D97-AF65-F5344CB8AC3E}">
        <p14:creationId xmlns:p14="http://schemas.microsoft.com/office/powerpoint/2010/main" val="350892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99E89-9830-43B6-98D0-1B9562C657F9}" type="slidenum">
              <a:rPr lang="en-US" smtClean="0"/>
              <a:t>33</a:t>
            </a:fld>
            <a:endParaRPr lang="en-US"/>
          </a:p>
        </p:txBody>
      </p:sp>
    </p:spTree>
    <p:extLst>
      <p:ext uri="{BB962C8B-B14F-4D97-AF65-F5344CB8AC3E}">
        <p14:creationId xmlns:p14="http://schemas.microsoft.com/office/powerpoint/2010/main" val="364343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99E89-9830-43B6-98D0-1B9562C657F9}" type="slidenum">
              <a:rPr lang="en-US" smtClean="0"/>
              <a:t>3</a:t>
            </a:fld>
            <a:endParaRPr lang="en-US"/>
          </a:p>
        </p:txBody>
      </p:sp>
    </p:spTree>
    <p:extLst>
      <p:ext uri="{BB962C8B-B14F-4D97-AF65-F5344CB8AC3E}">
        <p14:creationId xmlns:p14="http://schemas.microsoft.com/office/powerpoint/2010/main" val="57124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9E2D51-A218-45DD-9538-158C1F101107}" type="slidenum">
              <a:rPr lang="en-US" smtClean="0"/>
              <a:pPr/>
              <a:t>4</a:t>
            </a:fld>
            <a:endParaRPr lang="en-US"/>
          </a:p>
        </p:txBody>
      </p:sp>
    </p:spTree>
    <p:extLst>
      <p:ext uri="{BB962C8B-B14F-4D97-AF65-F5344CB8AC3E}">
        <p14:creationId xmlns:p14="http://schemas.microsoft.com/office/powerpoint/2010/main" val="347997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99E89-9830-43B6-98D0-1B9562C657F9}" type="slidenum">
              <a:rPr lang="en-US" smtClean="0"/>
              <a:t>5</a:t>
            </a:fld>
            <a:endParaRPr lang="en-US"/>
          </a:p>
        </p:txBody>
      </p:sp>
    </p:spTree>
    <p:extLst>
      <p:ext uri="{BB962C8B-B14F-4D97-AF65-F5344CB8AC3E}">
        <p14:creationId xmlns:p14="http://schemas.microsoft.com/office/powerpoint/2010/main" val="368167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MPO is responsible for developing three planning documents for the region.</a:t>
            </a:r>
          </a:p>
          <a:p>
            <a:endParaRPr lang="en-US" dirty="0"/>
          </a:p>
          <a:p>
            <a:r>
              <a:rPr lang="en-US" dirty="0"/>
              <a:t>The Unified Planning Work Program covers a two year timeframe and includes MPO operations, and planning studies.</a:t>
            </a:r>
          </a:p>
          <a:p>
            <a:endParaRPr lang="en-US" dirty="0"/>
          </a:p>
          <a:p>
            <a:r>
              <a:rPr lang="en-US" dirty="0"/>
              <a:t>The Transportation Improvement Program, covers a four year timeframe, is financially constrained, and is currently being updated with a new TIP expected to be adopted in April 2018.</a:t>
            </a:r>
          </a:p>
          <a:p>
            <a:endParaRPr lang="en-US" dirty="0"/>
          </a:p>
          <a:p>
            <a:r>
              <a:rPr lang="en-US" dirty="0"/>
              <a:t>And finally, the Metropolitan Transportation Plan covers a period of 25 years, is financially constrained, and if we</a:t>
            </a:r>
            <a:r>
              <a:rPr lang="en-US" baseline="0" dirty="0"/>
              <a:t> are designated non-attainment for ozone in October 2017, as expected, </a:t>
            </a:r>
            <a:r>
              <a:rPr lang="en-US" dirty="0"/>
              <a:t>it will need</a:t>
            </a:r>
            <a:r>
              <a:rPr lang="en-US" baseline="0" dirty="0"/>
              <a:t> to be </a:t>
            </a:r>
            <a:r>
              <a:rPr lang="en-US" dirty="0"/>
              <a:t>developed</a:t>
            </a:r>
            <a:r>
              <a:rPr lang="en-US" baseline="0" dirty="0"/>
              <a:t> by May 2018.</a:t>
            </a:r>
            <a:endParaRPr lang="en-US" dirty="0"/>
          </a:p>
          <a:p>
            <a:endParaRPr lang="en-US" dirty="0"/>
          </a:p>
          <a:p>
            <a:r>
              <a:rPr lang="en-US" dirty="0"/>
              <a:t>The MPO may also soon be responsible for a fourth document.</a:t>
            </a:r>
          </a:p>
          <a:p>
            <a:endParaRPr lang="en-US" dirty="0"/>
          </a:p>
        </p:txBody>
      </p:sp>
      <p:sp>
        <p:nvSpPr>
          <p:cNvPr id="4" name="Slide Number Placeholder 3"/>
          <p:cNvSpPr>
            <a:spLocks noGrp="1"/>
          </p:cNvSpPr>
          <p:nvPr>
            <p:ph type="sldNum" sz="quarter" idx="10"/>
          </p:nvPr>
        </p:nvSpPr>
        <p:spPr/>
        <p:txBody>
          <a:bodyPr/>
          <a:lstStyle/>
          <a:p>
            <a:fld id="{18951087-08AE-4933-8C00-3AB9238B198B}" type="slidenum">
              <a:rPr lang="en-US" smtClean="0"/>
              <a:t>6</a:t>
            </a:fld>
            <a:endParaRPr lang="en-US"/>
          </a:p>
        </p:txBody>
      </p:sp>
    </p:spTree>
    <p:extLst>
      <p:ext uri="{BB962C8B-B14F-4D97-AF65-F5344CB8AC3E}">
        <p14:creationId xmlns:p14="http://schemas.microsoft.com/office/powerpoint/2010/main" val="92458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population looked like in 2015.  Each dot represents 50 people and in areas that are denser, you might be looking at several dots on top of each other.</a:t>
            </a:r>
          </a:p>
        </p:txBody>
      </p:sp>
      <p:sp>
        <p:nvSpPr>
          <p:cNvPr id="4" name="Slide Number Placeholder 3"/>
          <p:cNvSpPr>
            <a:spLocks noGrp="1"/>
          </p:cNvSpPr>
          <p:nvPr>
            <p:ph type="sldNum" sz="quarter" idx="10"/>
          </p:nvPr>
        </p:nvSpPr>
        <p:spPr/>
        <p:txBody>
          <a:bodyPr/>
          <a:lstStyle/>
          <a:p>
            <a:fld id="{18951087-08AE-4933-8C00-3AB9238B198B}" type="slidenum">
              <a:rPr lang="en-US" smtClean="0"/>
              <a:t>10</a:t>
            </a:fld>
            <a:endParaRPr lang="en-US"/>
          </a:p>
        </p:txBody>
      </p:sp>
    </p:spTree>
    <p:extLst>
      <p:ext uri="{BB962C8B-B14F-4D97-AF65-F5344CB8AC3E}">
        <p14:creationId xmlns:p14="http://schemas.microsoft.com/office/powerpoint/2010/main" val="75601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forward to 2045 and our population grows significantly.</a:t>
            </a:r>
          </a:p>
          <a:p>
            <a:endParaRPr lang="en-US" dirty="0"/>
          </a:p>
          <a:p>
            <a:r>
              <a:rPr lang="en-US" dirty="0"/>
              <a:t>I’ll toggle back and forth so that you can fully get a sense of the growth.</a:t>
            </a:r>
          </a:p>
        </p:txBody>
      </p:sp>
      <p:sp>
        <p:nvSpPr>
          <p:cNvPr id="4" name="Slide Number Placeholder 3"/>
          <p:cNvSpPr>
            <a:spLocks noGrp="1"/>
          </p:cNvSpPr>
          <p:nvPr>
            <p:ph type="sldNum" sz="quarter" idx="10"/>
          </p:nvPr>
        </p:nvSpPr>
        <p:spPr/>
        <p:txBody>
          <a:bodyPr/>
          <a:lstStyle/>
          <a:p>
            <a:fld id="{18951087-08AE-4933-8C00-3AB9238B198B}" type="slidenum">
              <a:rPr lang="en-US" smtClean="0"/>
              <a:t>11</a:t>
            </a:fld>
            <a:endParaRPr lang="en-US"/>
          </a:p>
        </p:txBody>
      </p:sp>
    </p:spTree>
    <p:extLst>
      <p:ext uri="{BB962C8B-B14F-4D97-AF65-F5344CB8AC3E}">
        <p14:creationId xmlns:p14="http://schemas.microsoft.com/office/powerpoint/2010/main" val="283247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density map.  Any of the areas in red show spots with over 15 people/acre.</a:t>
            </a:r>
          </a:p>
        </p:txBody>
      </p:sp>
      <p:sp>
        <p:nvSpPr>
          <p:cNvPr id="4" name="Slide Number Placeholder 3"/>
          <p:cNvSpPr>
            <a:spLocks noGrp="1"/>
          </p:cNvSpPr>
          <p:nvPr>
            <p:ph type="sldNum" sz="quarter" idx="10"/>
          </p:nvPr>
        </p:nvSpPr>
        <p:spPr/>
        <p:txBody>
          <a:bodyPr/>
          <a:lstStyle/>
          <a:p>
            <a:fld id="{18951087-08AE-4933-8C00-3AB9238B198B}" type="slidenum">
              <a:rPr lang="en-US" smtClean="0"/>
              <a:t>12</a:t>
            </a:fld>
            <a:endParaRPr lang="en-US"/>
          </a:p>
        </p:txBody>
      </p:sp>
    </p:spTree>
    <p:extLst>
      <p:ext uri="{BB962C8B-B14F-4D97-AF65-F5344CB8AC3E}">
        <p14:creationId xmlns:p14="http://schemas.microsoft.com/office/powerpoint/2010/main" val="568512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9742" y="3009207"/>
            <a:ext cx="5673436" cy="1773525"/>
          </a:xfrm>
        </p:spPr>
        <p:txBody>
          <a:bodyPr anchor="t">
            <a:normAutofit/>
          </a:bodyPr>
          <a:lstStyle>
            <a:lvl1pPr algn="l">
              <a:defRPr sz="4000" b="1">
                <a:solidFill>
                  <a:srgbClr val="29396D"/>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129742" y="3959485"/>
            <a:ext cx="5673436" cy="554326"/>
          </a:xfrm>
        </p:spPr>
        <p:txBody>
          <a:bodyPr/>
          <a:lstStyle>
            <a:lvl1pPr marL="0" indent="0" algn="l">
              <a:buNone/>
              <a:defRPr sz="2400">
                <a:solidFill>
                  <a:srgbClr val="C0C1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9196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399"/>
            <a:ext cx="4038600" cy="4173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399"/>
            <a:ext cx="4038600" cy="4165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28" name="Straight Connector 27"/>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34"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35"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37"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38" name="Straight Connector 37"/>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0904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30" name="Straight Connector 29"/>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36"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37"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39"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41" name="Straight Connector 40"/>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54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 Full Width">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762000" y="1828800"/>
            <a:ext cx="8001000" cy="3810000"/>
          </a:xfrm>
        </p:spPr>
        <p:txBody>
          <a:bodyPr/>
          <a:lstStyle/>
          <a:p>
            <a:endParaRPr lang="en-US"/>
          </a:p>
        </p:txBody>
      </p:sp>
      <p:sp>
        <p:nvSpPr>
          <p:cNvPr id="18"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39" name="Straight Connector 38"/>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45"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46"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48"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49" name="Straight Connector 48"/>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210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Art Graphic - Full Width">
    <p:spTree>
      <p:nvGrpSpPr>
        <p:cNvPr id="1" name=""/>
        <p:cNvGrpSpPr/>
        <p:nvPr/>
      </p:nvGrpSpPr>
      <p:grpSpPr>
        <a:xfrm>
          <a:off x="0" y="0"/>
          <a:ext cx="0" cy="0"/>
          <a:chOff x="0" y="0"/>
          <a:chExt cx="0" cy="0"/>
        </a:xfrm>
      </p:grpSpPr>
      <p:sp>
        <p:nvSpPr>
          <p:cNvPr id="5" name="SmartArt Placeholder 4"/>
          <p:cNvSpPr>
            <a:spLocks noGrp="1"/>
          </p:cNvSpPr>
          <p:nvPr>
            <p:ph type="dgm" sz="quarter" idx="13"/>
          </p:nvPr>
        </p:nvSpPr>
        <p:spPr>
          <a:xfrm>
            <a:off x="609600" y="1752600"/>
            <a:ext cx="8229600" cy="3962400"/>
          </a:xfrm>
        </p:spPr>
        <p:txBody>
          <a:bodyPr/>
          <a:lstStyle/>
          <a:p>
            <a:endParaRPr lang="en-US"/>
          </a:p>
        </p:txBody>
      </p:sp>
      <p:sp>
        <p:nvSpPr>
          <p:cNvPr id="18"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35" name="Straight Connector 34"/>
          <p:cNvCxnSpPr/>
          <p:nvPr userDrawn="1"/>
        </p:nvCxnSpPr>
        <p:spPr>
          <a:xfrm>
            <a:off x="-37072"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41"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42"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44"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45" name="Straight Connector 44"/>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411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Full Width">
    <p:spTree>
      <p:nvGrpSpPr>
        <p:cNvPr id="1" name=""/>
        <p:cNvGrpSpPr/>
        <p:nvPr/>
      </p:nvGrpSpPr>
      <p:grpSpPr>
        <a:xfrm>
          <a:off x="0" y="0"/>
          <a:ext cx="0" cy="0"/>
          <a:chOff x="0" y="0"/>
          <a:chExt cx="0" cy="0"/>
        </a:xfrm>
      </p:grpSpPr>
      <p:sp>
        <p:nvSpPr>
          <p:cNvPr id="15" name="Chart Placeholder 14"/>
          <p:cNvSpPr>
            <a:spLocks noGrp="1"/>
          </p:cNvSpPr>
          <p:nvPr>
            <p:ph type="chart" sz="quarter" idx="13"/>
          </p:nvPr>
        </p:nvSpPr>
        <p:spPr>
          <a:xfrm>
            <a:off x="1066800" y="1828800"/>
            <a:ext cx="7696200" cy="3886200"/>
          </a:xfrm>
        </p:spPr>
        <p:txBody>
          <a:bodyPr/>
          <a:lstStyle/>
          <a:p>
            <a:endParaRPr lang="en-US"/>
          </a:p>
        </p:txBody>
      </p:sp>
      <p:sp>
        <p:nvSpPr>
          <p:cNvPr id="16"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27" name="Straight Connector 26"/>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33"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34"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36"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46" name="Straight Connector 45"/>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013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a Slide - Video ">
    <p:spTree>
      <p:nvGrpSpPr>
        <p:cNvPr id="1" name=""/>
        <p:cNvGrpSpPr/>
        <p:nvPr/>
      </p:nvGrpSpPr>
      <p:grpSpPr>
        <a:xfrm>
          <a:off x="0" y="0"/>
          <a:ext cx="0" cy="0"/>
          <a:chOff x="0" y="0"/>
          <a:chExt cx="0" cy="0"/>
        </a:xfrm>
      </p:grpSpPr>
      <p:sp>
        <p:nvSpPr>
          <p:cNvPr id="16" name="Media Placeholder 15"/>
          <p:cNvSpPr>
            <a:spLocks noGrp="1"/>
          </p:cNvSpPr>
          <p:nvPr>
            <p:ph type="media" sz="quarter" idx="13"/>
          </p:nvPr>
        </p:nvSpPr>
        <p:spPr>
          <a:xfrm>
            <a:off x="762000" y="1752600"/>
            <a:ext cx="8077200" cy="4038600"/>
          </a:xfrm>
        </p:spPr>
        <p:txBody>
          <a:bodyPr/>
          <a:lstStyle/>
          <a:p>
            <a:endParaRPr lang="en-US"/>
          </a:p>
        </p:txBody>
      </p:sp>
      <p:sp>
        <p:nvSpPr>
          <p:cNvPr id="15"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27" name="Straight Connector 26"/>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33"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34"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36"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37" name="Straight Connector 36"/>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073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t="17623"/>
          <a:stretch/>
        </p:blipFill>
        <p:spPr>
          <a:xfrm>
            <a:off x="0" y="0"/>
            <a:ext cx="9144000" cy="5147258"/>
          </a:xfrm>
          <a:prstGeom prst="rect">
            <a:avLst/>
          </a:prstGeom>
        </p:spPr>
      </p:pic>
      <p:sp>
        <p:nvSpPr>
          <p:cNvPr id="16" name="Rectangle 15"/>
          <p:cNvSpPr/>
          <p:nvPr userDrawn="1"/>
        </p:nvSpPr>
        <p:spPr>
          <a:xfrm>
            <a:off x="0" y="0"/>
            <a:ext cx="9144000" cy="5153327"/>
          </a:xfrm>
          <a:prstGeom prst="rect">
            <a:avLst/>
          </a:prstGeom>
          <a:solidFill>
            <a:srgbClr val="283A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5135120"/>
            <a:ext cx="9144000" cy="1722880"/>
          </a:xfrm>
          <a:prstGeom prst="rect">
            <a:avLst/>
          </a:prstGeom>
          <a:solidFill>
            <a:srgbClr val="283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6"/>
          <p:cNvSpPr txBox="1">
            <a:spLocks/>
          </p:cNvSpPr>
          <p:nvPr userDrawn="1"/>
        </p:nvSpPr>
        <p:spPr>
          <a:xfrm>
            <a:off x="3352800" y="3581400"/>
            <a:ext cx="5791200" cy="1676400"/>
          </a:xfrm>
          <a:prstGeom prst="rect">
            <a:avLst/>
          </a:prstGeom>
          <a:solidFill>
            <a:srgbClr val="DD1133"/>
          </a:solidFill>
        </p:spPr>
        <p:txBody>
          <a:bodyPr vert="horz" lIns="91440" tIns="45720" rIns="91440" bIns="45720" rtlCol="0" anchor="ctr">
            <a:no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endParaRPr lang="en-US" sz="2000" dirty="0">
              <a:solidFill>
                <a:prstClr val="black"/>
              </a:solidFill>
              <a:effectLst>
                <a:outerShdw blurRad="38100" dist="38100" dir="2700000" algn="tl">
                  <a:srgbClr val="000000">
                    <a:alpha val="43137"/>
                  </a:srgbClr>
                </a:outerShdw>
              </a:effectLst>
            </a:endParaRPr>
          </a:p>
        </p:txBody>
      </p:sp>
      <p:sp>
        <p:nvSpPr>
          <p:cNvPr id="48" name="Title 47"/>
          <p:cNvSpPr>
            <a:spLocks noGrp="1"/>
          </p:cNvSpPr>
          <p:nvPr userDrawn="1">
            <p:ph type="title"/>
          </p:nvPr>
        </p:nvSpPr>
        <p:spPr>
          <a:xfrm>
            <a:off x="3886200" y="3581400"/>
            <a:ext cx="5257800" cy="1143000"/>
          </a:xfrm>
        </p:spPr>
        <p:txBody>
          <a:bodyPr>
            <a:noAutofit/>
          </a:bodyPr>
          <a:lstStyle>
            <a:lvl1pPr algn="l">
              <a:defRPr sz="3200" b="1">
                <a:solidFill>
                  <a:schemeClr val="bg1"/>
                </a:solidFill>
                <a:latin typeface="Century Gothic" panose="020B0502020202020204" pitchFamily="34" charset="0"/>
              </a:defRPr>
            </a:lvl1pPr>
          </a:lstStyle>
          <a:p>
            <a:r>
              <a:rPr lang="en-US" dirty="0"/>
              <a:t>Click to edit Master title style</a:t>
            </a:r>
          </a:p>
        </p:txBody>
      </p:sp>
      <p:sp>
        <p:nvSpPr>
          <p:cNvPr id="50" name="Text Placeholder 49"/>
          <p:cNvSpPr>
            <a:spLocks noGrp="1"/>
          </p:cNvSpPr>
          <p:nvPr userDrawn="1">
            <p:ph type="body" sz="quarter" idx="13"/>
          </p:nvPr>
        </p:nvSpPr>
        <p:spPr>
          <a:xfrm>
            <a:off x="3886200" y="4457700"/>
            <a:ext cx="5257800" cy="677420"/>
          </a:xfrm>
        </p:spPr>
        <p:txBody>
          <a:bodyPr>
            <a:normAutofit/>
          </a:bodyPr>
          <a:lstStyle>
            <a:lvl1pPr marL="0" indent="0" algn="l">
              <a:buNone/>
              <a:defRPr sz="2000" b="1">
                <a:solidFill>
                  <a:schemeClr val="bg1"/>
                </a:solidFill>
                <a:latin typeface="Century Gothic" panose="020B0502020202020204" pitchFamily="34" charset="0"/>
              </a:defRPr>
            </a:lvl1pPr>
          </a:lstStyle>
          <a:p>
            <a:pPr lvl="0"/>
            <a:r>
              <a:rPr lang="en-US" dirty="0"/>
              <a:t>Click to edit Master text styles</a:t>
            </a:r>
          </a:p>
        </p:txBody>
      </p:sp>
      <p:grpSp>
        <p:nvGrpSpPr>
          <p:cNvPr id="18" name="Group 17"/>
          <p:cNvGrpSpPr/>
          <p:nvPr userDrawn="1"/>
        </p:nvGrpSpPr>
        <p:grpSpPr>
          <a:xfrm>
            <a:off x="170476" y="2819400"/>
            <a:ext cx="3928654" cy="3619500"/>
            <a:chOff x="1562100" y="522514"/>
            <a:chExt cx="3928654" cy="3619500"/>
          </a:xfrm>
        </p:grpSpPr>
        <p:sp>
          <p:nvSpPr>
            <p:cNvPr id="19" name="Oval 18"/>
            <p:cNvSpPr/>
            <p:nvPr/>
          </p:nvSpPr>
          <p:spPr>
            <a:xfrm>
              <a:off x="1562100" y="522514"/>
              <a:ext cx="3619500" cy="3619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918" y="778328"/>
              <a:ext cx="3812836" cy="3162305"/>
            </a:xfrm>
            <a:prstGeom prst="rect">
              <a:avLst/>
            </a:prstGeom>
          </p:spPr>
        </p:pic>
      </p:grpSp>
    </p:spTree>
    <p:extLst>
      <p:ext uri="{BB962C8B-B14F-4D97-AF65-F5344CB8AC3E}">
        <p14:creationId xmlns:p14="http://schemas.microsoft.com/office/powerpoint/2010/main" val="836924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Rectangle 3"/>
          <p:cNvSpPr/>
          <p:nvPr userDrawn="1"/>
        </p:nvSpPr>
        <p:spPr>
          <a:xfrm>
            <a:off x="0" y="1"/>
            <a:ext cx="9144000" cy="685800"/>
          </a:xfrm>
          <a:prstGeom prst="rect">
            <a:avLst/>
          </a:prstGeom>
          <a:solidFill>
            <a:srgbClr val="2839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4ABF0D-70DF-4AE3-A151-B9E571AE37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222"/>
          <a:stretch/>
        </p:blipFill>
        <p:spPr>
          <a:xfrm>
            <a:off x="0" y="6324600"/>
            <a:ext cx="9144000" cy="533400"/>
          </a:xfrm>
          <a:prstGeom prst="rect">
            <a:avLst/>
          </a:prstGeom>
        </p:spPr>
      </p:pic>
      <p:sp>
        <p:nvSpPr>
          <p:cNvPr id="7" name="Title 1">
            <a:extLst>
              <a:ext uri="{FF2B5EF4-FFF2-40B4-BE49-F238E27FC236}">
                <a16:creationId xmlns:a16="http://schemas.microsoft.com/office/drawing/2014/main" id="{1B4E0E6F-7C50-4917-899C-B5C23446E2C9}"/>
              </a:ext>
            </a:extLst>
          </p:cNvPr>
          <p:cNvSpPr>
            <a:spLocks noGrp="1"/>
          </p:cNvSpPr>
          <p:nvPr>
            <p:ph type="title"/>
          </p:nvPr>
        </p:nvSpPr>
        <p:spPr>
          <a:xfrm>
            <a:off x="0" y="1"/>
            <a:ext cx="9144000" cy="685800"/>
          </a:xfrm>
        </p:spPr>
        <p:txBody>
          <a:bodyPr>
            <a:normAutofit/>
          </a:bodyPr>
          <a:lstStyle>
            <a:lvl1pPr marL="0" algn="ctr" defTabSz="914400" rtl="0" eaLnBrk="1" latinLnBrk="0" hangingPunct="1">
              <a:lnSpc>
                <a:spcPct val="90000"/>
              </a:lnSpc>
              <a:spcBef>
                <a:spcPct val="0"/>
              </a:spcBef>
              <a:buNone/>
              <a:defRPr lang="en-US" sz="4000" b="1" kern="1200" dirty="0">
                <a:solidFill>
                  <a:schemeClr val="bg1"/>
                </a:solidFill>
                <a:latin typeface="Tw Cen MT" panose="020B0602020104020603"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864883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1265" y="3197718"/>
            <a:ext cx="6292735" cy="1440784"/>
          </a:xfrm>
        </p:spPr>
        <p:txBody>
          <a:bodyPr anchor="t">
            <a:noAutofit/>
          </a:bodyPr>
          <a:lstStyle>
            <a:lvl1pPr>
              <a:defRPr sz="5400" b="1">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176395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4D035-FA71-41D0-AA41-061B605085CF}" type="datetimeFigureOut">
              <a:rPr lang="en-US" smtClean="0"/>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255919-D1E9-4C99-A13C-C4275C75BD6F}" type="slidenum">
              <a:rPr lang="en-US" smtClean="0"/>
              <a:t>‹#›</a:t>
            </a:fld>
            <a:endParaRPr lang="en-US" dirty="0"/>
          </a:p>
        </p:txBody>
      </p:sp>
    </p:spTree>
    <p:extLst>
      <p:ext uri="{BB962C8B-B14F-4D97-AF65-F5344CB8AC3E}">
        <p14:creationId xmlns:p14="http://schemas.microsoft.com/office/powerpoint/2010/main" val="58388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AA8C-2F1C-4524-BB36-BB0BFB3E79B1}"/>
              </a:ext>
            </a:extLst>
          </p:cNvPr>
          <p:cNvSpPr>
            <a:spLocks noGrp="1"/>
          </p:cNvSpPr>
          <p:nvPr>
            <p:ph type="title"/>
          </p:nvPr>
        </p:nvSpPr>
        <p:spPr>
          <a:xfrm>
            <a:off x="628650" y="772806"/>
            <a:ext cx="7886700" cy="1325563"/>
          </a:xfrm>
        </p:spPr>
        <p:txBody>
          <a:bodyPr>
            <a:normAutofit/>
          </a:bodyPr>
          <a:lstStyle>
            <a:lvl1pPr marL="0" algn="l" defTabSz="914400" rtl="0" eaLnBrk="1" latinLnBrk="0" hangingPunct="1">
              <a:lnSpc>
                <a:spcPct val="90000"/>
              </a:lnSpc>
              <a:spcBef>
                <a:spcPct val="0"/>
              </a:spcBef>
              <a:buNone/>
              <a:defRPr lang="en-US" sz="4000" b="1" kern="1200" dirty="0">
                <a:solidFill>
                  <a:schemeClr val="bg1"/>
                </a:solidFill>
                <a:latin typeface="Tw Cen MT" panose="020B0602020104020603" pitchFamily="34" charset="0"/>
                <a:ea typeface="+mj-ea"/>
                <a:cs typeface="+mj-cs"/>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6E39D4ED-77CE-4241-A5CC-B1AAD986378D}"/>
              </a:ext>
            </a:extLst>
          </p:cNvPr>
          <p:cNvSpPr>
            <a:spLocks noGrp="1"/>
          </p:cNvSpPr>
          <p:nvPr>
            <p:ph type="body" sz="quarter" idx="10"/>
          </p:nvPr>
        </p:nvSpPr>
        <p:spPr>
          <a:xfrm>
            <a:off x="628650" y="2419350"/>
            <a:ext cx="7886700" cy="3505200"/>
          </a:xfrm>
        </p:spPr>
        <p:txBody>
          <a:bodyPr/>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55228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827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4D035-FA71-41D0-AA41-061B605085CF}" type="datetimeFigureOut">
              <a:rPr lang="en-US" smtClean="0"/>
              <a:t>6/15/2018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255919-D1E9-4C99-A13C-C4275C75BD6F}" type="slidenum">
              <a:rPr lang="en-US" smtClean="0"/>
              <a:t>‹#›</a:t>
            </a:fld>
            <a:endParaRPr lang="en-US" dirty="0"/>
          </a:p>
        </p:txBody>
      </p:sp>
    </p:spTree>
    <p:extLst>
      <p:ext uri="{BB962C8B-B14F-4D97-AF65-F5344CB8AC3E}">
        <p14:creationId xmlns:p14="http://schemas.microsoft.com/office/powerpoint/2010/main" val="251517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399696"/>
            <a:ext cx="7886700" cy="609512"/>
          </a:xfrm>
        </p:spPr>
        <p:txBody>
          <a:bodyPr anchor="t">
            <a:normAutofit/>
          </a:bodyPr>
          <a:lstStyle>
            <a:lvl1pPr>
              <a:defRPr sz="3600" b="1">
                <a:solidFill>
                  <a:srgbClr val="29396D"/>
                </a:solidFill>
                <a:latin typeface="Tw Cen MT" panose="020B06020201040206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2860418"/>
            <a:ext cx="7886700" cy="506237"/>
          </a:xfrm>
        </p:spPr>
        <p:txBody>
          <a:bodyPr/>
          <a:lstStyle>
            <a:lvl1pPr marL="0" indent="0">
              <a:buNone/>
              <a:defRPr sz="2400">
                <a:solidFill>
                  <a:srgbClr val="C0C1C4"/>
                </a:solidFill>
                <a:latin typeface="Tw Cen MT" panose="020B06020201040206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58716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399696"/>
            <a:ext cx="7886700" cy="609512"/>
          </a:xfrm>
        </p:spPr>
        <p:txBody>
          <a:bodyPr anchor="t">
            <a:normAutofit/>
          </a:bodyPr>
          <a:lstStyle>
            <a:lvl1pPr>
              <a:defRPr sz="3600" b="1">
                <a:solidFill>
                  <a:srgbClr val="29396D"/>
                </a:solidFill>
                <a:latin typeface="Tw Cen MT" panose="020B06020201040206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2860418"/>
            <a:ext cx="7886700" cy="506237"/>
          </a:xfrm>
        </p:spPr>
        <p:txBody>
          <a:bodyPr/>
          <a:lstStyle>
            <a:lvl1pPr marL="0" indent="0">
              <a:buNone/>
              <a:defRPr sz="2400">
                <a:solidFill>
                  <a:srgbClr val="C0C1C4"/>
                </a:solidFill>
                <a:latin typeface="Tw Cen MT" panose="020B06020201040206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6844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399696"/>
            <a:ext cx="7886700" cy="609512"/>
          </a:xfrm>
        </p:spPr>
        <p:txBody>
          <a:bodyPr anchor="t">
            <a:normAutofit/>
          </a:bodyPr>
          <a:lstStyle>
            <a:lvl1pPr>
              <a:defRPr sz="3600" b="1">
                <a:solidFill>
                  <a:srgbClr val="29396D"/>
                </a:solidFill>
                <a:latin typeface="Tw Cen MT" panose="020B06020201040206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2860418"/>
            <a:ext cx="7886700" cy="506237"/>
          </a:xfrm>
        </p:spPr>
        <p:txBody>
          <a:bodyPr/>
          <a:lstStyle>
            <a:lvl1pPr marL="0" indent="0">
              <a:buNone/>
              <a:defRPr sz="2400">
                <a:solidFill>
                  <a:srgbClr val="C0C1C4"/>
                </a:solidFill>
                <a:latin typeface="Tw Cen MT" panose="020B06020201040206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29207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399696"/>
            <a:ext cx="7886700" cy="609512"/>
          </a:xfrm>
        </p:spPr>
        <p:txBody>
          <a:bodyPr anchor="t">
            <a:normAutofit/>
          </a:bodyPr>
          <a:lstStyle>
            <a:lvl1pPr>
              <a:defRPr sz="3600" b="1">
                <a:solidFill>
                  <a:srgbClr val="29396D"/>
                </a:solidFill>
                <a:latin typeface="Tw Cen MT" panose="020B06020201040206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2860418"/>
            <a:ext cx="7886700" cy="506237"/>
          </a:xfrm>
        </p:spPr>
        <p:txBody>
          <a:bodyPr/>
          <a:lstStyle>
            <a:lvl1pPr marL="0" indent="0">
              <a:buNone/>
              <a:defRPr sz="2400">
                <a:solidFill>
                  <a:srgbClr val="C0C1C4"/>
                </a:solidFill>
                <a:latin typeface="Tw Cen MT" panose="020B06020201040206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796315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1265" y="3197718"/>
            <a:ext cx="6292735" cy="1440784"/>
          </a:xfrm>
        </p:spPr>
        <p:txBody>
          <a:bodyPr anchor="t">
            <a:noAutofit/>
          </a:bodyPr>
          <a:lstStyle>
            <a:lvl1pPr>
              <a:defRPr sz="5400" b="1">
                <a:solidFill>
                  <a:schemeClr val="bg1"/>
                </a:solidFill>
                <a:latin typeface="Tw Cen MT" panose="020B06020201040206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943583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3814" y="274638"/>
            <a:ext cx="7362986" cy="944562"/>
          </a:xfrm>
        </p:spPr>
        <p:txBody>
          <a:bodyPr/>
          <a:lstStyle/>
          <a:p>
            <a:r>
              <a:rPr lang="en-US" dirty="0"/>
              <a:t>Click to edit Master title style</a:t>
            </a:r>
          </a:p>
        </p:txBody>
      </p:sp>
      <p:sp>
        <p:nvSpPr>
          <p:cNvPr id="3" name="Content Placeholder 2"/>
          <p:cNvSpPr>
            <a:spLocks noGrp="1"/>
          </p:cNvSpPr>
          <p:nvPr>
            <p:ph idx="1"/>
          </p:nvPr>
        </p:nvSpPr>
        <p:spPr>
          <a:xfrm>
            <a:off x="457200" y="1752599"/>
            <a:ext cx="8229600" cy="4038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1DE88CEF-42FF-47AB-9BB6-37F5F08B1DD2}" type="datetime1">
              <a:rPr lang="en-US" smtClean="0"/>
              <a:t>6/15/2018</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2266B4A-951C-4FC9-96B4-6EE278AF7C91}" type="slidenum">
              <a:rPr lang="en-US" smtClean="0"/>
              <a:pPr/>
              <a:t>‹#›</a:t>
            </a:fld>
            <a:endParaRPr lang="en-US" dirty="0"/>
          </a:p>
        </p:txBody>
      </p:sp>
    </p:spTree>
    <p:extLst>
      <p:ext uri="{BB962C8B-B14F-4D97-AF65-F5344CB8AC3E}">
        <p14:creationId xmlns:p14="http://schemas.microsoft.com/office/powerpoint/2010/main" val="29890169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 Between Top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229600" cy="1295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p:cNvSpPr>
            <a:spLocks noGrp="1"/>
          </p:cNvSpPr>
          <p:nvPr>
            <p:ph type="title"/>
          </p:nvPr>
        </p:nvSpPr>
        <p:spPr>
          <a:xfrm>
            <a:off x="1323814" y="274638"/>
            <a:ext cx="7362986" cy="944562"/>
          </a:xfrm>
        </p:spPr>
        <p:txBody>
          <a:body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6" y="122694"/>
            <a:ext cx="1323814" cy="1097950"/>
          </a:xfrm>
          <a:prstGeom prst="rect">
            <a:avLst/>
          </a:prstGeom>
        </p:spPr>
      </p:pic>
      <p:cxnSp>
        <p:nvCxnSpPr>
          <p:cNvPr id="16" name="Straight Connector 15"/>
          <p:cNvCxnSpPr/>
          <p:nvPr userDrawn="1"/>
        </p:nvCxnSpPr>
        <p:spPr>
          <a:xfrm>
            <a:off x="-18536" y="6447294"/>
            <a:ext cx="9181072" cy="0"/>
          </a:xfrm>
          <a:prstGeom prst="line">
            <a:avLst/>
          </a:prstGeom>
          <a:ln w="838200">
            <a:solidFill>
              <a:srgbClr val="28396D"/>
            </a:solidFill>
          </a:ln>
        </p:spPr>
        <p:style>
          <a:lnRef idx="1">
            <a:schemeClr val="accent1"/>
          </a:lnRef>
          <a:fillRef idx="0">
            <a:schemeClr val="accent1"/>
          </a:fillRef>
          <a:effectRef idx="0">
            <a:schemeClr val="accent1"/>
          </a:effectRef>
          <a:fontRef idx="minor">
            <a:schemeClr val="tx1"/>
          </a:fontRef>
        </p:style>
      </p:cxnSp>
      <p:sp>
        <p:nvSpPr>
          <p:cNvPr id="31" name="Date Placeholder 6"/>
          <p:cNvSpPr>
            <a:spLocks noGrp="1"/>
          </p:cNvSpPr>
          <p:nvPr>
            <p:ph type="dt" sz="half" idx="10"/>
          </p:nvPr>
        </p:nvSpPr>
        <p:spPr>
          <a:xfrm>
            <a:off x="457200" y="6356350"/>
            <a:ext cx="2133600" cy="365125"/>
          </a:xfrm>
        </p:spPr>
        <p:txBody>
          <a:bodyPr/>
          <a:lstStyle>
            <a:lvl1pPr>
              <a:defRPr>
                <a:solidFill>
                  <a:schemeClr val="bg1"/>
                </a:solidFill>
              </a:defRPr>
            </a:lvl1pPr>
          </a:lstStyle>
          <a:p>
            <a:fld id="{1DE88CEF-42FF-47AB-9BB6-37F5F08B1DD2}" type="datetime1">
              <a:rPr lang="en-US" smtClean="0"/>
              <a:t>6/15/2018</a:t>
            </a:fld>
            <a:endParaRPr lang="en-US" dirty="0"/>
          </a:p>
        </p:txBody>
      </p:sp>
      <p:sp>
        <p:nvSpPr>
          <p:cNvPr id="32" name="Footer Placeholder 7"/>
          <p:cNvSpPr>
            <a:spLocks noGrp="1"/>
          </p:cNvSpPr>
          <p:nvPr>
            <p:ph type="ftr" sz="quarter" idx="11"/>
          </p:nvPr>
        </p:nvSpPr>
        <p:spPr>
          <a:xfrm>
            <a:off x="3124200" y="6356350"/>
            <a:ext cx="2895600" cy="365125"/>
          </a:xfrm>
        </p:spPr>
        <p:txBody>
          <a:bodyPr/>
          <a:lstStyle>
            <a:lvl1pPr>
              <a:defRPr>
                <a:solidFill>
                  <a:schemeClr val="bg1"/>
                </a:solidFill>
              </a:defRPr>
            </a:lvl1pPr>
          </a:lstStyle>
          <a:p>
            <a:endParaRPr lang="en-US" dirty="0"/>
          </a:p>
        </p:txBody>
      </p:sp>
      <p:sp>
        <p:nvSpPr>
          <p:cNvPr id="34" name="Slide Number Placeholder 8"/>
          <p:cNvSpPr>
            <a:spLocks noGrp="1"/>
          </p:cNvSpPr>
          <p:nvPr>
            <p:ph type="sldNum" sz="quarter" idx="12"/>
          </p:nvPr>
        </p:nvSpPr>
        <p:spPr>
          <a:xfrm>
            <a:off x="6553200" y="6356350"/>
            <a:ext cx="2133600" cy="365125"/>
          </a:xfrm>
        </p:spPr>
        <p:txBody>
          <a:bodyPr/>
          <a:lstStyle>
            <a:lvl1pPr>
              <a:defRPr>
                <a:solidFill>
                  <a:schemeClr val="bg1"/>
                </a:solidFill>
              </a:defRPr>
            </a:lvl1pPr>
          </a:lstStyle>
          <a:p>
            <a:fld id="{92266B4A-951C-4FC9-96B4-6EE278AF7C91}" type="slidenum">
              <a:rPr lang="en-US" smtClean="0"/>
              <a:pPr/>
              <a:t>‹#›</a:t>
            </a:fld>
            <a:endParaRPr lang="en-US" dirty="0"/>
          </a:p>
        </p:txBody>
      </p:sp>
      <p:cxnSp>
        <p:nvCxnSpPr>
          <p:cNvPr id="35" name="Straight Connector 34"/>
          <p:cNvCxnSpPr/>
          <p:nvPr userDrawn="1"/>
        </p:nvCxnSpPr>
        <p:spPr>
          <a:xfrm>
            <a:off x="-18536" y="1447800"/>
            <a:ext cx="9162536" cy="0"/>
          </a:xfrm>
          <a:prstGeom prst="line">
            <a:avLst/>
          </a:prstGeom>
          <a:ln w="317500">
            <a:solidFill>
              <a:srgbClr val="2839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387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780ED5AA-FF54-46FB-BDFA-2FC2E1C7B76C}" type="datetime1">
              <a:rPr lang="en-US" smtClean="0"/>
              <a:t>6/15/2018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00"/>
                </a:solidFill>
              </a:defRPr>
            </a:lvl1pPr>
          </a:lstStyle>
          <a:p>
            <a:fld id="{92266B4A-951C-4FC9-96B4-6EE278AF7C91}" type="slidenum">
              <a:rPr lang="en-US" smtClean="0"/>
              <a:pPr/>
              <a:t>‹#›</a:t>
            </a:fld>
            <a:endParaRPr lang="en-US" dirty="0"/>
          </a:p>
        </p:txBody>
      </p:sp>
    </p:spTree>
    <p:extLst>
      <p:ext uri="{BB962C8B-B14F-4D97-AF65-F5344CB8AC3E}">
        <p14:creationId xmlns:p14="http://schemas.microsoft.com/office/powerpoint/2010/main" val="4176059823"/>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78" r:id="rId3"/>
    <p:sldLayoutId id="2147483679" r:id="rId4"/>
    <p:sldLayoutId id="2147483680" r:id="rId5"/>
    <p:sldLayoutId id="2147483681" r:id="rId6"/>
    <p:sldLayoutId id="2147483682" r:id="rId7"/>
    <p:sldLayoutId id="2147483650" r:id="rId8"/>
    <p:sldLayoutId id="2147483660" r:id="rId9"/>
    <p:sldLayoutId id="2147483652" r:id="rId10"/>
    <p:sldLayoutId id="2147483653" r:id="rId11"/>
    <p:sldLayoutId id="2147483654" r:id="rId12"/>
    <p:sldLayoutId id="2147483658" r:id="rId13"/>
    <p:sldLayoutId id="2147483655" r:id="rId14"/>
    <p:sldLayoutId id="2147483659" r:id="rId15"/>
    <p:sldLayoutId id="2147483671" r:id="rId16"/>
    <p:sldLayoutId id="2147483674" r:id="rId17"/>
    <p:sldLayoutId id="2147483675" r:id="rId18"/>
    <p:sldLayoutId id="2147483676" r:id="rId19"/>
    <p:sldLayoutId id="2147483684" r:id="rId20"/>
    <p:sldLayoutId id="2147483685" r:id="rId2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hd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tif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DF9E-F9A8-4964-86B4-9DF1E9FCF65A}"/>
              </a:ext>
            </a:extLst>
          </p:cNvPr>
          <p:cNvSpPr>
            <a:spLocks noGrp="1"/>
          </p:cNvSpPr>
          <p:nvPr>
            <p:ph type="ctrTitle"/>
          </p:nvPr>
        </p:nvSpPr>
        <p:spPr>
          <a:xfrm>
            <a:off x="3129742" y="2763401"/>
            <a:ext cx="6014258" cy="1506133"/>
          </a:xfrm>
        </p:spPr>
        <p:txBody>
          <a:bodyPr/>
          <a:lstStyle/>
          <a:p>
            <a:r>
              <a:rPr lang="en-US" dirty="0"/>
              <a:t>Alamo Area Metropolitan Planning Organization</a:t>
            </a:r>
          </a:p>
        </p:txBody>
      </p:sp>
      <p:sp>
        <p:nvSpPr>
          <p:cNvPr id="4" name="Subtitle 3">
            <a:extLst>
              <a:ext uri="{FF2B5EF4-FFF2-40B4-BE49-F238E27FC236}">
                <a16:creationId xmlns:a16="http://schemas.microsoft.com/office/drawing/2014/main" id="{2F6A3C80-6849-4CB9-8332-31662DE69C3C}"/>
              </a:ext>
            </a:extLst>
          </p:cNvPr>
          <p:cNvSpPr>
            <a:spLocks noGrp="1"/>
          </p:cNvSpPr>
          <p:nvPr>
            <p:ph type="subTitle" idx="1"/>
          </p:nvPr>
        </p:nvSpPr>
        <p:spPr/>
        <p:txBody>
          <a:bodyPr/>
          <a:lstStyle/>
          <a:p>
            <a:r>
              <a:rPr lang="en-US" dirty="0">
                <a:solidFill>
                  <a:schemeClr val="bg1">
                    <a:lumMod val="50000"/>
                  </a:schemeClr>
                </a:solidFill>
              </a:rPr>
              <a:t>June 2018</a:t>
            </a:r>
          </a:p>
        </p:txBody>
      </p:sp>
    </p:spTree>
    <p:extLst>
      <p:ext uri="{BB962C8B-B14F-4D97-AF65-F5344CB8AC3E}">
        <p14:creationId xmlns:p14="http://schemas.microsoft.com/office/powerpoint/2010/main" val="30953434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065817"/>
          </a:xfrm>
          <a:prstGeom prst="rect">
            <a:avLst/>
          </a:prstGeom>
        </p:spPr>
      </p:pic>
    </p:spTree>
    <p:extLst>
      <p:ext uri="{BB962C8B-B14F-4D97-AF65-F5344CB8AC3E}">
        <p14:creationId xmlns:p14="http://schemas.microsoft.com/office/powerpoint/2010/main" val="16475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065817"/>
          </a:xfrm>
          <a:prstGeom prst="rect">
            <a:avLst/>
          </a:prstGeom>
        </p:spPr>
      </p:pic>
    </p:spTree>
    <p:extLst>
      <p:ext uri="{BB962C8B-B14F-4D97-AF65-F5344CB8AC3E}">
        <p14:creationId xmlns:p14="http://schemas.microsoft.com/office/powerpoint/2010/main" val="29337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0"/>
            <a:ext cx="8875060" cy="6858000"/>
          </a:xfrm>
          <a:prstGeom prst="rect">
            <a:avLst/>
          </a:prstGeom>
        </p:spPr>
      </p:pic>
    </p:spTree>
    <p:extLst>
      <p:ext uri="{BB962C8B-B14F-4D97-AF65-F5344CB8AC3E}">
        <p14:creationId xmlns:p14="http://schemas.microsoft.com/office/powerpoint/2010/main" val="390154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065817"/>
          </a:xfrm>
          <a:prstGeom prst="rect">
            <a:avLst/>
          </a:prstGeom>
        </p:spPr>
      </p:pic>
    </p:spTree>
    <p:extLst>
      <p:ext uri="{BB962C8B-B14F-4D97-AF65-F5344CB8AC3E}">
        <p14:creationId xmlns:p14="http://schemas.microsoft.com/office/powerpoint/2010/main" val="8466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B9ADE-232A-4401-884A-46ACE1B9D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65817"/>
          </a:xfrm>
          <a:prstGeom prst="rect">
            <a:avLst/>
          </a:prstGeom>
        </p:spPr>
      </p:pic>
    </p:spTree>
    <p:extLst>
      <p:ext uri="{BB962C8B-B14F-4D97-AF65-F5344CB8AC3E}">
        <p14:creationId xmlns:p14="http://schemas.microsoft.com/office/powerpoint/2010/main" val="32853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0"/>
            <a:ext cx="8875060" cy="6858000"/>
          </a:xfrm>
          <a:prstGeom prst="rect">
            <a:avLst/>
          </a:prstGeom>
        </p:spPr>
      </p:pic>
    </p:spTree>
    <p:extLst>
      <p:ext uri="{BB962C8B-B14F-4D97-AF65-F5344CB8AC3E}">
        <p14:creationId xmlns:p14="http://schemas.microsoft.com/office/powerpoint/2010/main" val="299623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9" name="Rectangle 8"/>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4117" t="2735" r="3996" b="3037"/>
          <a:stretch/>
        </p:blipFill>
        <p:spPr>
          <a:xfrm>
            <a:off x="0" y="266922"/>
            <a:ext cx="4800600" cy="6390042"/>
          </a:xfrm>
        </p:spPr>
      </p:pic>
      <p:sp>
        <p:nvSpPr>
          <p:cNvPr id="6" name="Slide Number Placeholder 5"/>
          <p:cNvSpPr>
            <a:spLocks noGrp="1"/>
          </p:cNvSpPr>
          <p:nvPr>
            <p:ph type="sldNum" sz="quarter" idx="4294967295"/>
          </p:nvPr>
        </p:nvSpPr>
        <p:spPr>
          <a:xfrm>
            <a:off x="7010400" y="6356350"/>
            <a:ext cx="2133600" cy="365125"/>
          </a:xfrm>
        </p:spPr>
        <p:txBody>
          <a:bodyPr/>
          <a:lstStyle/>
          <a:p>
            <a:fld id="{889D7B39-0E93-48A7-9F37-450CCCDFAC3F}" type="slidenum">
              <a:rPr lang="en-US" smtClean="0"/>
              <a:pPr/>
              <a:t>16</a:t>
            </a:fld>
            <a:endParaRPr lang="en-US" dirty="0"/>
          </a:p>
        </p:txBody>
      </p:sp>
      <p:sp>
        <p:nvSpPr>
          <p:cNvPr id="7" name="Rectangle 6"/>
          <p:cNvSpPr/>
          <p:nvPr/>
        </p:nvSpPr>
        <p:spPr>
          <a:xfrm>
            <a:off x="3505200" y="4953000"/>
            <a:ext cx="1555667" cy="1745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a:extLst>
              <a:ext uri="{FF2B5EF4-FFF2-40B4-BE49-F238E27FC236}">
                <a16:creationId xmlns:a16="http://schemas.microsoft.com/office/drawing/2014/main" id="{573AF680-7C47-49D3-873E-8A20E1DD1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1" t="3342" r="5933" b="4204"/>
          <a:stretch/>
        </p:blipFill>
        <p:spPr>
          <a:xfrm>
            <a:off x="4447674" y="368622"/>
            <a:ext cx="4696326" cy="6425555"/>
          </a:xfrm>
          <a:prstGeom prst="rect">
            <a:avLst/>
          </a:prstGeom>
        </p:spPr>
      </p:pic>
    </p:spTree>
    <p:extLst>
      <p:ext uri="{BB962C8B-B14F-4D97-AF65-F5344CB8AC3E}">
        <p14:creationId xmlns:p14="http://schemas.microsoft.com/office/powerpoint/2010/main" val="3895095918"/>
      </p:ext>
    </p:extLst>
  </p:cSld>
  <p:clrMapOvr>
    <a:masterClrMapping/>
  </p:clrMapOvr>
  <mc:AlternateContent xmlns:mc="http://schemas.openxmlformats.org/markup-compatibility/2006" xmlns:p14="http://schemas.microsoft.com/office/powerpoint/2010/main">
    <mc:Choice Requires="p14">
      <p:transition spd="slow" p14:dur="2000" advTm="40578"/>
    </mc:Choice>
    <mc:Fallback xmlns="">
      <p:transition spd="slow" advTm="405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Mobility 2040:</a:t>
            </a:r>
            <a:br>
              <a:rPr lang="en-US" dirty="0"/>
            </a:br>
            <a:r>
              <a:rPr lang="en-US" dirty="0"/>
              <a:t>Funding Breakdown</a:t>
            </a:r>
          </a:p>
        </p:txBody>
      </p:sp>
      <p:graphicFrame>
        <p:nvGraphicFramePr>
          <p:cNvPr id="7" name="Chart Placeholder 6"/>
          <p:cNvGraphicFramePr>
            <a:graphicFrameLocks noGrp="1"/>
          </p:cNvGraphicFramePr>
          <p:nvPr>
            <p:ph type="chart" sz="quarter" idx="4294967295"/>
            <p:extLst>
              <p:ext uri="{D42A27DB-BD31-4B8C-83A1-F6EECF244321}">
                <p14:modId xmlns:p14="http://schemas.microsoft.com/office/powerpoint/2010/main" val="2653553121"/>
              </p:ext>
            </p:extLst>
          </p:nvPr>
        </p:nvGraphicFramePr>
        <p:xfrm>
          <a:off x="838200" y="2092507"/>
          <a:ext cx="7924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28600" y="2362200"/>
            <a:ext cx="2590800" cy="2308324"/>
          </a:xfrm>
          <a:prstGeom prst="rect">
            <a:avLst/>
          </a:prstGeom>
          <a:noFill/>
        </p:spPr>
        <p:txBody>
          <a:bodyPr wrap="square" rtlCol="0">
            <a:spAutoFit/>
          </a:bodyPr>
          <a:lstStyle/>
          <a:p>
            <a:r>
              <a:rPr lang="en-US" sz="1600" b="1" dirty="0">
                <a:solidFill>
                  <a:srgbClr val="28396D"/>
                </a:solidFill>
              </a:rPr>
              <a:t>Transit costs include:</a:t>
            </a:r>
          </a:p>
          <a:p>
            <a:pPr marL="285750" indent="-285750">
              <a:buFont typeface="Arial" panose="020B0604020202020204" pitchFamily="34" charset="0"/>
              <a:buChar char="•"/>
            </a:pPr>
            <a:r>
              <a:rPr lang="en-US" sz="1600" dirty="0"/>
              <a:t>purchasing buses, vans and support vehicles</a:t>
            </a:r>
          </a:p>
          <a:p>
            <a:pPr marL="285750" indent="-285750">
              <a:buFont typeface="Arial" panose="020B0604020202020204" pitchFamily="34" charset="0"/>
              <a:buChar char="•"/>
            </a:pPr>
            <a:r>
              <a:rPr lang="en-US" sz="1600" dirty="0"/>
              <a:t>constructing passenger facilities</a:t>
            </a:r>
          </a:p>
          <a:p>
            <a:pPr marL="285750" indent="-285750">
              <a:buFont typeface="Arial" panose="020B0604020202020204" pitchFamily="34" charset="0"/>
              <a:buChar char="•"/>
            </a:pPr>
            <a:r>
              <a:rPr lang="en-US" sz="1600" dirty="0"/>
              <a:t>bus and van on-street operations</a:t>
            </a:r>
          </a:p>
          <a:p>
            <a:pPr marL="285750" indent="-285750">
              <a:buFont typeface="Arial" panose="020B0604020202020204" pitchFamily="34" charset="0"/>
              <a:buChar char="•"/>
            </a:pPr>
            <a:r>
              <a:rPr lang="en-US" sz="1600" dirty="0"/>
              <a:t>maintenance of the system </a:t>
            </a:r>
          </a:p>
        </p:txBody>
      </p:sp>
      <p:sp>
        <p:nvSpPr>
          <p:cNvPr id="4" name="TextBox 3"/>
          <p:cNvSpPr txBox="1"/>
          <p:nvPr/>
        </p:nvSpPr>
        <p:spPr>
          <a:xfrm>
            <a:off x="4992565" y="5747874"/>
            <a:ext cx="3962400" cy="461665"/>
          </a:xfrm>
          <a:prstGeom prst="rect">
            <a:avLst/>
          </a:prstGeom>
          <a:solidFill>
            <a:srgbClr val="DF1E33"/>
          </a:solidFill>
        </p:spPr>
        <p:txBody>
          <a:bodyPr wrap="square" rtlCol="0">
            <a:spAutoFit/>
          </a:bodyPr>
          <a:lstStyle/>
          <a:p>
            <a:r>
              <a:rPr lang="en-US" sz="2400" b="1" dirty="0">
                <a:solidFill>
                  <a:schemeClr val="bg1"/>
                </a:solidFill>
              </a:rPr>
              <a:t>Total funding is $17.62 Billion</a:t>
            </a:r>
          </a:p>
        </p:txBody>
      </p:sp>
      <p:sp>
        <p:nvSpPr>
          <p:cNvPr id="8" name="TextBox 7"/>
          <p:cNvSpPr txBox="1"/>
          <p:nvPr/>
        </p:nvSpPr>
        <p:spPr>
          <a:xfrm>
            <a:off x="3352800" y="2971800"/>
            <a:ext cx="1447800" cy="523220"/>
          </a:xfrm>
          <a:prstGeom prst="rect">
            <a:avLst/>
          </a:prstGeom>
          <a:noFill/>
        </p:spPr>
        <p:txBody>
          <a:bodyPr wrap="square" rtlCol="0">
            <a:spAutoFit/>
          </a:bodyPr>
          <a:lstStyle/>
          <a:p>
            <a:r>
              <a:rPr lang="en-US" sz="2800" dirty="0">
                <a:solidFill>
                  <a:schemeClr val="bg1"/>
                </a:solidFill>
              </a:rPr>
              <a:t>Transit</a:t>
            </a:r>
          </a:p>
        </p:txBody>
      </p:sp>
    </p:spTree>
    <p:extLst>
      <p:ext uri="{BB962C8B-B14F-4D97-AF65-F5344CB8AC3E}">
        <p14:creationId xmlns:p14="http://schemas.microsoft.com/office/powerpoint/2010/main" val="13637540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Mobility 2040:</a:t>
            </a:r>
            <a:br>
              <a:rPr lang="en-US" dirty="0"/>
            </a:br>
            <a:r>
              <a:rPr lang="en-US" dirty="0"/>
              <a:t>Roadway Funding</a:t>
            </a:r>
          </a:p>
        </p:txBody>
      </p:sp>
      <p:graphicFrame>
        <p:nvGraphicFramePr>
          <p:cNvPr id="7" name="Chart Placeholder 6"/>
          <p:cNvGraphicFramePr>
            <a:graphicFrameLocks noGrp="1"/>
          </p:cNvGraphicFramePr>
          <p:nvPr>
            <p:ph type="chart" sz="quarter" idx="4294967295"/>
            <p:extLst>
              <p:ext uri="{D42A27DB-BD31-4B8C-83A1-F6EECF244321}">
                <p14:modId xmlns:p14="http://schemas.microsoft.com/office/powerpoint/2010/main" val="338173934"/>
              </p:ext>
            </p:extLst>
          </p:nvPr>
        </p:nvGraphicFramePr>
        <p:xfrm>
          <a:off x="304800" y="2301020"/>
          <a:ext cx="8534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829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Mobility 2040:</a:t>
            </a:r>
            <a:br>
              <a:rPr lang="en-US" dirty="0"/>
            </a:br>
            <a:r>
              <a:rPr lang="en-US" dirty="0"/>
              <a:t>Unfunded Needs through </a:t>
            </a:r>
          </a:p>
        </p:txBody>
      </p:sp>
      <p:graphicFrame>
        <p:nvGraphicFramePr>
          <p:cNvPr id="11" name="Chart Placeholder 10"/>
          <p:cNvGraphicFramePr>
            <a:graphicFrameLocks noGrp="1"/>
          </p:cNvGraphicFramePr>
          <p:nvPr>
            <p:ph type="chart" sz="quarter" idx="4294967295"/>
            <p:extLst>
              <p:ext uri="{D42A27DB-BD31-4B8C-83A1-F6EECF244321}">
                <p14:modId xmlns:p14="http://schemas.microsoft.com/office/powerpoint/2010/main" val="1159731381"/>
              </p:ext>
            </p:extLst>
          </p:nvPr>
        </p:nvGraphicFramePr>
        <p:xfrm>
          <a:off x="342900" y="2319428"/>
          <a:ext cx="84582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12473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MPO?</a:t>
            </a:r>
          </a:p>
        </p:txBody>
      </p:sp>
      <p:sp>
        <p:nvSpPr>
          <p:cNvPr id="6" name="Rounded Rectangle 5"/>
          <p:cNvSpPr/>
          <p:nvPr/>
        </p:nvSpPr>
        <p:spPr>
          <a:xfrm>
            <a:off x="660734" y="2419103"/>
            <a:ext cx="8077200" cy="39372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buFont typeface="Arial" charset="0"/>
              <a:buNone/>
            </a:pPr>
            <a:r>
              <a:rPr kumimoji="1" lang="en-US" sz="2400" b="1" i="1" dirty="0">
                <a:solidFill>
                  <a:srgbClr val="28396D"/>
                </a:solidFill>
                <a:latin typeface="Tw Cen MT" panose="020B0602020104020603" pitchFamily="34" charset="0"/>
                <a:cs typeface="Arial" pitchFamily="34" charset="0"/>
              </a:rPr>
              <a:t>A regional, multi-modal transportation planning agency created by federal law to:</a:t>
            </a:r>
          </a:p>
          <a:p>
            <a:pPr>
              <a:buFont typeface="Arial" charset="0"/>
              <a:buNone/>
            </a:pPr>
            <a:endParaRPr kumimoji="1" lang="en-US" sz="2400" b="1" i="1" dirty="0">
              <a:solidFill>
                <a:srgbClr val="28396D"/>
              </a:solidFill>
              <a:latin typeface="Tw Cen MT" panose="020B0602020104020603" pitchFamily="34" charset="0"/>
              <a:cs typeface="Arial" pitchFamily="34" charset="0"/>
            </a:endParaRPr>
          </a:p>
          <a:p>
            <a:pPr marL="627063" lvl="1" indent="-427038">
              <a:buFontTx/>
              <a:buChar char="•"/>
            </a:pPr>
            <a:r>
              <a:rPr kumimoji="1" lang="en-US" sz="2400" dirty="0">
                <a:solidFill>
                  <a:srgbClr val="28396D"/>
                </a:solidFill>
                <a:latin typeface="Tw Cen MT" panose="020B0602020104020603" pitchFamily="34" charset="0"/>
                <a:cs typeface="Arial" pitchFamily="34" charset="0"/>
              </a:rPr>
              <a:t>provide a forum for </a:t>
            </a:r>
            <a:r>
              <a:rPr kumimoji="1" lang="en-US" sz="2400" b="1" dirty="0">
                <a:solidFill>
                  <a:srgbClr val="28396D"/>
                </a:solidFill>
                <a:latin typeface="Tw Cen MT" panose="020B0602020104020603" pitchFamily="34" charset="0"/>
                <a:cs typeface="Arial" pitchFamily="34" charset="0"/>
              </a:rPr>
              <a:t>project selection</a:t>
            </a:r>
            <a:r>
              <a:rPr kumimoji="1" lang="en-US" sz="2400" dirty="0">
                <a:solidFill>
                  <a:srgbClr val="28396D"/>
                </a:solidFill>
                <a:latin typeface="Tw Cen MT" panose="020B0602020104020603" pitchFamily="34" charset="0"/>
                <a:cs typeface="Arial" pitchFamily="34" charset="0"/>
              </a:rPr>
              <a:t> by local officials  </a:t>
            </a:r>
          </a:p>
          <a:p>
            <a:pPr marL="627063" lvl="1" indent="-427038">
              <a:buFontTx/>
              <a:buChar char="•"/>
            </a:pPr>
            <a:r>
              <a:rPr kumimoji="1" lang="en-US" sz="2400" b="1" dirty="0">
                <a:solidFill>
                  <a:srgbClr val="28396D"/>
                </a:solidFill>
                <a:latin typeface="Tw Cen MT" panose="020B0602020104020603" pitchFamily="34" charset="0"/>
                <a:cs typeface="Arial" pitchFamily="34" charset="0"/>
              </a:rPr>
              <a:t>set policy and guide</a:t>
            </a:r>
            <a:r>
              <a:rPr kumimoji="1" lang="en-US" sz="2400" dirty="0">
                <a:solidFill>
                  <a:srgbClr val="28396D"/>
                </a:solidFill>
                <a:latin typeface="Tw Cen MT" panose="020B0602020104020603" pitchFamily="34" charset="0"/>
                <a:cs typeface="Arial" pitchFamily="34" charset="0"/>
              </a:rPr>
              <a:t> the transportation planning process</a:t>
            </a:r>
          </a:p>
          <a:p>
            <a:pPr marL="627063" lvl="1" indent="-427038">
              <a:buFontTx/>
              <a:buChar char="•"/>
            </a:pPr>
            <a:r>
              <a:rPr kumimoji="1" lang="en-US" sz="2400" dirty="0">
                <a:solidFill>
                  <a:srgbClr val="28396D"/>
                </a:solidFill>
                <a:latin typeface="Tw Cen MT" panose="020B0602020104020603" pitchFamily="34" charset="0"/>
                <a:cs typeface="Arial" pitchFamily="34" charset="0"/>
              </a:rPr>
              <a:t>develop a </a:t>
            </a:r>
            <a:r>
              <a:rPr kumimoji="1" lang="en-US" sz="2400" b="1" dirty="0">
                <a:solidFill>
                  <a:srgbClr val="28396D"/>
                </a:solidFill>
                <a:latin typeface="Tw Cen MT" panose="020B0602020104020603" pitchFamily="34" charset="0"/>
                <a:cs typeface="Arial" pitchFamily="34" charset="0"/>
              </a:rPr>
              <a:t>multi-modal,</a:t>
            </a:r>
            <a:r>
              <a:rPr kumimoji="1" lang="en-US" sz="2400" dirty="0">
                <a:solidFill>
                  <a:srgbClr val="28396D"/>
                </a:solidFill>
                <a:latin typeface="Tw Cen MT" panose="020B0602020104020603" pitchFamily="34" charset="0"/>
                <a:cs typeface="Arial" pitchFamily="34" charset="0"/>
              </a:rPr>
              <a:t> </a:t>
            </a:r>
            <a:r>
              <a:rPr kumimoji="1" lang="en-US" sz="2400" b="1" dirty="0">
                <a:solidFill>
                  <a:srgbClr val="28396D"/>
                </a:solidFill>
                <a:latin typeface="Tw Cen MT" panose="020B0602020104020603" pitchFamily="34" charset="0"/>
                <a:cs typeface="Arial" pitchFamily="34" charset="0"/>
              </a:rPr>
              <a:t>25-year</a:t>
            </a:r>
            <a:r>
              <a:rPr kumimoji="1" lang="en-US" sz="2400" dirty="0">
                <a:solidFill>
                  <a:srgbClr val="28396D"/>
                </a:solidFill>
                <a:latin typeface="Tw Cen MT" panose="020B0602020104020603" pitchFamily="34" charset="0"/>
                <a:cs typeface="Arial" pitchFamily="34" charset="0"/>
              </a:rPr>
              <a:t> </a:t>
            </a:r>
            <a:r>
              <a:rPr kumimoji="1" lang="en-US" sz="2400" b="1" dirty="0">
                <a:solidFill>
                  <a:srgbClr val="28396D"/>
                </a:solidFill>
                <a:latin typeface="Tw Cen MT" panose="020B0602020104020603" pitchFamily="34" charset="0"/>
                <a:cs typeface="Arial" pitchFamily="34" charset="0"/>
              </a:rPr>
              <a:t>Metropolitan Transportation Plan (MTP)</a:t>
            </a:r>
            <a:endParaRPr kumimoji="1" lang="en-US" sz="2400" dirty="0">
              <a:solidFill>
                <a:srgbClr val="28396D"/>
              </a:solidFill>
              <a:latin typeface="Tw Cen MT" panose="020B0602020104020603" pitchFamily="34" charset="0"/>
              <a:cs typeface="Arial" pitchFamily="34" charset="0"/>
            </a:endParaRPr>
          </a:p>
          <a:p>
            <a:pPr marL="627063" lvl="1" indent="-427038">
              <a:buFontTx/>
              <a:buChar char="•"/>
            </a:pPr>
            <a:r>
              <a:rPr kumimoji="1" lang="en-US" sz="2400" dirty="0">
                <a:solidFill>
                  <a:srgbClr val="28396D"/>
                </a:solidFill>
                <a:latin typeface="Tw Cen MT" panose="020B0602020104020603" pitchFamily="34" charset="0"/>
                <a:cs typeface="Arial" pitchFamily="34" charset="0"/>
              </a:rPr>
              <a:t>develop a</a:t>
            </a:r>
            <a:r>
              <a:rPr kumimoji="1" lang="en-US" sz="2400" b="1" dirty="0">
                <a:solidFill>
                  <a:srgbClr val="28396D"/>
                </a:solidFill>
                <a:latin typeface="Tw Cen MT" panose="020B0602020104020603" pitchFamily="34" charset="0"/>
                <a:cs typeface="Arial" pitchFamily="34" charset="0"/>
              </a:rPr>
              <a:t> multi-modal, four year Transportation Improvement Program (TIP)</a:t>
            </a:r>
            <a:endParaRPr kumimoji="1" lang="en-US" sz="2400" dirty="0">
              <a:solidFill>
                <a:srgbClr val="28396D"/>
              </a:solidFill>
              <a:latin typeface="Tw Cen MT" panose="020B0602020104020603" pitchFamily="34" charset="0"/>
              <a:cs typeface="Arial" pitchFamily="34" charset="0"/>
            </a:endParaRPr>
          </a:p>
        </p:txBody>
      </p:sp>
    </p:spTree>
    <p:extLst>
      <p:ext uri="{BB962C8B-B14F-4D97-AF65-F5344CB8AC3E}">
        <p14:creationId xmlns:p14="http://schemas.microsoft.com/office/powerpoint/2010/main" val="31902869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AEF27-2469-498C-B761-00777D339912}"/>
              </a:ext>
            </a:extLst>
          </p:cNvPr>
          <p:cNvSpPr>
            <a:spLocks noGrp="1"/>
          </p:cNvSpPr>
          <p:nvPr>
            <p:ph type="title"/>
          </p:nvPr>
        </p:nvSpPr>
        <p:spPr/>
        <p:txBody>
          <a:bodyPr/>
          <a:lstStyle/>
          <a:p>
            <a:r>
              <a:rPr lang="en-US" dirty="0"/>
              <a:t>Metropolitan Transportation Plan</a:t>
            </a:r>
          </a:p>
        </p:txBody>
      </p:sp>
      <p:pic>
        <p:nvPicPr>
          <p:cNvPr id="6" name="Picture 5">
            <a:extLst>
              <a:ext uri="{FF2B5EF4-FFF2-40B4-BE49-F238E27FC236}">
                <a16:creationId xmlns:a16="http://schemas.microsoft.com/office/drawing/2014/main" id="{A5A25B63-B9F2-4EFE-AF07-DBC3EF65E6CD}"/>
              </a:ext>
            </a:extLst>
          </p:cNvPr>
          <p:cNvPicPr>
            <a:picLocks noChangeAspect="1"/>
          </p:cNvPicPr>
          <p:nvPr/>
        </p:nvPicPr>
        <p:blipFill rotWithShape="1">
          <a:blip r:embed="rId2">
            <a:extLst>
              <a:ext uri="{28A0092B-C50C-407E-A947-70E740481C1C}">
                <a14:useLocalDpi xmlns:a14="http://schemas.microsoft.com/office/drawing/2010/main" val="0"/>
              </a:ext>
            </a:extLst>
          </a:blip>
          <a:srcRect b="8447"/>
          <a:stretch/>
        </p:blipFill>
        <p:spPr>
          <a:xfrm>
            <a:off x="0" y="695326"/>
            <a:ext cx="9131386" cy="5781674"/>
          </a:xfrm>
          <a:prstGeom prst="rect">
            <a:avLst/>
          </a:prstGeom>
        </p:spPr>
      </p:pic>
    </p:spTree>
    <p:extLst>
      <p:ext uri="{BB962C8B-B14F-4D97-AF65-F5344CB8AC3E}">
        <p14:creationId xmlns:p14="http://schemas.microsoft.com/office/powerpoint/2010/main" val="34962987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600"/>
              </a:lnSpc>
            </a:pPr>
            <a:r>
              <a:rPr lang="en-US" dirty="0"/>
              <a:t>Transportation Improvement Program</a:t>
            </a:r>
          </a:p>
        </p:txBody>
      </p:sp>
      <p:pic>
        <p:nvPicPr>
          <p:cNvPr id="7" name="Picture 6">
            <a:extLst>
              <a:ext uri="{FF2B5EF4-FFF2-40B4-BE49-F238E27FC236}">
                <a16:creationId xmlns:a16="http://schemas.microsoft.com/office/drawing/2014/main" id="{3FA07ECE-1AA1-462D-867B-E7DCB15CF0D8}"/>
              </a:ext>
            </a:extLst>
          </p:cNvPr>
          <p:cNvPicPr>
            <a:picLocks noChangeAspect="1"/>
          </p:cNvPicPr>
          <p:nvPr/>
        </p:nvPicPr>
        <p:blipFill rotWithShape="1">
          <a:blip r:embed="rId3"/>
          <a:srcRect b="12061"/>
          <a:stretch/>
        </p:blipFill>
        <p:spPr>
          <a:xfrm>
            <a:off x="0" y="685801"/>
            <a:ext cx="9144000" cy="5791199"/>
          </a:xfrm>
          <a:prstGeom prst="rect">
            <a:avLst/>
          </a:prstGeom>
        </p:spPr>
      </p:pic>
    </p:spTree>
    <p:extLst>
      <p:ext uri="{BB962C8B-B14F-4D97-AF65-F5344CB8AC3E}">
        <p14:creationId xmlns:p14="http://schemas.microsoft.com/office/powerpoint/2010/main" val="32249301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9D07-04C5-450A-BE36-99560425F4B9}"/>
              </a:ext>
            </a:extLst>
          </p:cNvPr>
          <p:cNvSpPr>
            <a:spLocks noGrp="1"/>
          </p:cNvSpPr>
          <p:nvPr>
            <p:ph type="title"/>
          </p:nvPr>
        </p:nvSpPr>
        <p:spPr/>
        <p:txBody>
          <a:bodyPr>
            <a:normAutofit fontScale="90000"/>
          </a:bodyPr>
          <a:lstStyle/>
          <a:p>
            <a:pPr algn="l"/>
            <a:r>
              <a:rPr lang="en-US" dirty="0"/>
              <a:t>Funding Future Mobility</a:t>
            </a:r>
          </a:p>
        </p:txBody>
      </p:sp>
    </p:spTree>
    <p:extLst>
      <p:ext uri="{BB962C8B-B14F-4D97-AF65-F5344CB8AC3E}">
        <p14:creationId xmlns:p14="http://schemas.microsoft.com/office/powerpoint/2010/main" val="27515462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a:off x="2010542" y="3127842"/>
            <a:ext cx="1875658" cy="972086"/>
          </a:xfrm>
          <a:prstGeom prst="straightConnector1">
            <a:avLst/>
          </a:prstGeom>
          <a:ln w="38100">
            <a:solidFill>
              <a:srgbClr val="D0D8E8"/>
            </a:solidFill>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Autofit/>
          </a:bodyPr>
          <a:lstStyle/>
          <a:p>
            <a:r>
              <a:rPr lang="en-US" sz="3200" dirty="0"/>
              <a:t>100 gallons of fuel purchased in Texas yields…</a:t>
            </a:r>
          </a:p>
        </p:txBody>
      </p:sp>
      <p:sp>
        <p:nvSpPr>
          <p:cNvPr id="8" name="TextBox 7"/>
          <p:cNvSpPr txBox="1"/>
          <p:nvPr/>
        </p:nvSpPr>
        <p:spPr>
          <a:xfrm>
            <a:off x="3021169" y="1128128"/>
            <a:ext cx="2997121" cy="1015663"/>
          </a:xfrm>
          <a:prstGeom prst="rect">
            <a:avLst/>
          </a:prstGeom>
          <a:noFill/>
        </p:spPr>
        <p:txBody>
          <a:bodyPr wrap="square" rtlCol="0">
            <a:spAutoFit/>
          </a:bodyPr>
          <a:lstStyle/>
          <a:p>
            <a:r>
              <a:rPr lang="en-US" sz="6000" dirty="0">
                <a:latin typeface="Arial Black" panose="020B0A04020102020204" pitchFamily="34" charset="0"/>
              </a:rPr>
              <a:t>$38.40</a:t>
            </a:r>
          </a:p>
        </p:txBody>
      </p:sp>
      <p:sp>
        <p:nvSpPr>
          <p:cNvPr id="9" name="TextBox 8"/>
          <p:cNvSpPr txBox="1"/>
          <p:nvPr/>
        </p:nvSpPr>
        <p:spPr>
          <a:xfrm>
            <a:off x="3144592" y="1882181"/>
            <a:ext cx="2875208" cy="523220"/>
          </a:xfrm>
          <a:prstGeom prst="rect">
            <a:avLst/>
          </a:prstGeom>
          <a:noFill/>
        </p:spPr>
        <p:txBody>
          <a:bodyPr wrap="square" rtlCol="0">
            <a:spAutoFit/>
          </a:bodyPr>
          <a:lstStyle/>
          <a:p>
            <a:r>
              <a:rPr lang="en-US" sz="2800" spc="300" dirty="0"/>
              <a:t>IN FUEL TAXES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 y="1190754"/>
            <a:ext cx="1855630" cy="1391723"/>
          </a:xfrm>
          <a:prstGeom prst="rect">
            <a:avLst/>
          </a:prstGeom>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94113" y="1128128"/>
            <a:ext cx="1855630" cy="139172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9" descr="Image result for us fla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Arrow Connector 14"/>
          <p:cNvCxnSpPr/>
          <p:nvPr/>
        </p:nvCxnSpPr>
        <p:spPr>
          <a:xfrm>
            <a:off x="6172200" y="1894096"/>
            <a:ext cx="921913" cy="0"/>
          </a:xfrm>
          <a:prstGeom prst="straightConnector1">
            <a:avLst/>
          </a:prstGeom>
          <a:ln w="38100">
            <a:solidFill>
              <a:srgbClr val="D0D8E8"/>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81200" y="1887017"/>
            <a:ext cx="914400" cy="1"/>
          </a:xfrm>
          <a:prstGeom prst="straightConnector1">
            <a:avLst/>
          </a:prstGeom>
          <a:ln w="38100">
            <a:solidFill>
              <a:srgbClr val="D0D8E8"/>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86226" y="2594392"/>
            <a:ext cx="1499128" cy="523220"/>
          </a:xfrm>
          <a:prstGeom prst="rect">
            <a:avLst/>
          </a:prstGeom>
        </p:spPr>
        <p:txBody>
          <a:bodyPr wrap="none">
            <a:spAutoFit/>
          </a:bodyPr>
          <a:lstStyle/>
          <a:p>
            <a:r>
              <a:rPr lang="en-US" sz="2800" dirty="0">
                <a:latin typeface="Arial Black" panose="020B0A04020102020204" pitchFamily="34" charset="0"/>
              </a:rPr>
              <a:t>$18.40</a:t>
            </a:r>
          </a:p>
        </p:txBody>
      </p:sp>
      <p:sp>
        <p:nvSpPr>
          <p:cNvPr id="27" name="Rectangle 26"/>
          <p:cNvSpPr/>
          <p:nvPr/>
        </p:nvSpPr>
        <p:spPr>
          <a:xfrm>
            <a:off x="7272364" y="2594392"/>
            <a:ext cx="1499128" cy="523220"/>
          </a:xfrm>
          <a:prstGeom prst="rect">
            <a:avLst/>
          </a:prstGeom>
        </p:spPr>
        <p:txBody>
          <a:bodyPr wrap="none">
            <a:spAutoFit/>
          </a:bodyPr>
          <a:lstStyle/>
          <a:p>
            <a:r>
              <a:rPr lang="en-US" sz="2800" dirty="0">
                <a:latin typeface="Arial Black" panose="020B0A04020102020204" pitchFamily="34" charset="0"/>
              </a:rPr>
              <a:t>$20.00</a:t>
            </a:r>
          </a:p>
        </p:txBody>
      </p:sp>
      <p:sp>
        <p:nvSpPr>
          <p:cNvPr id="28" name="TextBox 27"/>
          <p:cNvSpPr txBox="1"/>
          <p:nvPr/>
        </p:nvSpPr>
        <p:spPr>
          <a:xfrm>
            <a:off x="145403" y="2894024"/>
            <a:ext cx="2180774" cy="369332"/>
          </a:xfrm>
          <a:prstGeom prst="rect">
            <a:avLst/>
          </a:prstGeom>
          <a:noFill/>
        </p:spPr>
        <p:txBody>
          <a:bodyPr wrap="square" rtlCol="0">
            <a:spAutoFit/>
          </a:bodyPr>
          <a:lstStyle/>
          <a:p>
            <a:pPr algn="ctr"/>
            <a:r>
              <a:rPr lang="en-US" dirty="0"/>
              <a:t>FEDERAL FUEL TAX</a:t>
            </a:r>
          </a:p>
        </p:txBody>
      </p:sp>
      <p:sp>
        <p:nvSpPr>
          <p:cNvPr id="29" name="TextBox 28"/>
          <p:cNvSpPr txBox="1"/>
          <p:nvPr/>
        </p:nvSpPr>
        <p:spPr>
          <a:xfrm>
            <a:off x="6988317" y="2906486"/>
            <a:ext cx="2067222" cy="369332"/>
          </a:xfrm>
          <a:prstGeom prst="rect">
            <a:avLst/>
          </a:prstGeom>
          <a:noFill/>
        </p:spPr>
        <p:txBody>
          <a:bodyPr wrap="square" rtlCol="0">
            <a:spAutoFit/>
          </a:bodyPr>
          <a:lstStyle/>
          <a:p>
            <a:pPr algn="ctr"/>
            <a:r>
              <a:rPr lang="en-US" dirty="0"/>
              <a:t>STATE FUEL TAX</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264" y="3556914"/>
            <a:ext cx="1185863" cy="831685"/>
          </a:xfrm>
          <a:prstGeom prst="rect">
            <a:avLst/>
          </a:prstGeom>
        </p:spPr>
      </p:pic>
      <p:cxnSp>
        <p:nvCxnSpPr>
          <p:cNvPr id="32" name="Straight Arrow Connector 31"/>
          <p:cNvCxnSpPr>
            <a:stCxn id="29" idx="1"/>
          </p:cNvCxnSpPr>
          <p:nvPr/>
        </p:nvCxnSpPr>
        <p:spPr>
          <a:xfrm flipH="1">
            <a:off x="5175127" y="3091152"/>
            <a:ext cx="1813190" cy="1008776"/>
          </a:xfrm>
          <a:prstGeom prst="straightConnector1">
            <a:avLst/>
          </a:prstGeom>
          <a:ln w="38100">
            <a:solidFill>
              <a:srgbClr val="D0D8E8"/>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9914619">
            <a:off x="5302449" y="3303878"/>
            <a:ext cx="1127232" cy="400110"/>
          </a:xfrm>
          <a:prstGeom prst="rect">
            <a:avLst/>
          </a:prstGeom>
        </p:spPr>
        <p:txBody>
          <a:bodyPr wrap="none">
            <a:spAutoFit/>
          </a:bodyPr>
          <a:lstStyle/>
          <a:p>
            <a:r>
              <a:rPr lang="en-US" sz="2000" dirty="0">
                <a:solidFill>
                  <a:srgbClr val="FF0000"/>
                </a:solidFill>
                <a:latin typeface="Arial Black" panose="020B0A04020102020204" pitchFamily="34" charset="0"/>
              </a:rPr>
              <a:t>$20.00</a:t>
            </a:r>
          </a:p>
        </p:txBody>
      </p:sp>
      <p:sp>
        <p:nvSpPr>
          <p:cNvPr id="38" name="Rectangle 37"/>
          <p:cNvSpPr/>
          <p:nvPr/>
        </p:nvSpPr>
        <p:spPr>
          <a:xfrm rot="1691793">
            <a:off x="2586744" y="3310295"/>
            <a:ext cx="1127232" cy="400110"/>
          </a:xfrm>
          <a:prstGeom prst="rect">
            <a:avLst/>
          </a:prstGeom>
        </p:spPr>
        <p:txBody>
          <a:bodyPr wrap="none">
            <a:spAutoFit/>
          </a:bodyPr>
          <a:lstStyle/>
          <a:p>
            <a:r>
              <a:rPr lang="en-US" sz="2000" dirty="0">
                <a:solidFill>
                  <a:srgbClr val="FF0000"/>
                </a:solidFill>
                <a:latin typeface="Arial Black" panose="020B0A04020102020204" pitchFamily="34" charset="0"/>
              </a:rPr>
              <a:t>$15.64</a:t>
            </a:r>
          </a:p>
        </p:txBody>
      </p:sp>
      <p:sp>
        <p:nvSpPr>
          <p:cNvPr id="39" name="TextBox 38"/>
          <p:cNvSpPr txBox="1"/>
          <p:nvPr/>
        </p:nvSpPr>
        <p:spPr>
          <a:xfrm>
            <a:off x="3666184" y="4327595"/>
            <a:ext cx="1728989" cy="584775"/>
          </a:xfrm>
          <a:prstGeom prst="rect">
            <a:avLst/>
          </a:prstGeom>
          <a:noFill/>
        </p:spPr>
        <p:txBody>
          <a:bodyPr wrap="square" rtlCol="0">
            <a:spAutoFit/>
          </a:bodyPr>
          <a:lstStyle/>
          <a:p>
            <a:r>
              <a:rPr lang="en-US" sz="3200" dirty="0">
                <a:solidFill>
                  <a:srgbClr val="28396D"/>
                </a:solidFill>
                <a:latin typeface="Arial Black" panose="020B0A04020102020204" pitchFamily="34" charset="0"/>
              </a:rPr>
              <a:t>$35.64</a:t>
            </a:r>
          </a:p>
        </p:txBody>
      </p:sp>
      <p:sp>
        <p:nvSpPr>
          <p:cNvPr id="37" name="Left Arrow 36"/>
          <p:cNvSpPr/>
          <p:nvPr/>
        </p:nvSpPr>
        <p:spPr>
          <a:xfrm>
            <a:off x="23610" y="2118728"/>
            <a:ext cx="1119390" cy="690926"/>
          </a:xfrm>
          <a:prstGeom prst="leftArrow">
            <a:avLst/>
          </a:prstGeom>
          <a:solidFill>
            <a:srgbClr val="DF1E33"/>
          </a:solidFill>
          <a:ln>
            <a:solidFill>
              <a:srgbClr val="DF1E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Rectangle 39"/>
          <p:cNvSpPr/>
          <p:nvPr/>
        </p:nvSpPr>
        <p:spPr>
          <a:xfrm>
            <a:off x="307975" y="2190834"/>
            <a:ext cx="710451" cy="369332"/>
          </a:xfrm>
          <a:prstGeom prst="rect">
            <a:avLst/>
          </a:prstGeom>
        </p:spPr>
        <p:txBody>
          <a:bodyPr wrap="none">
            <a:spAutoFit/>
          </a:bodyPr>
          <a:lstStyle/>
          <a:p>
            <a:pPr algn="ctr"/>
            <a:r>
              <a:rPr lang="en-US" b="1" dirty="0">
                <a:solidFill>
                  <a:schemeClr val="bg1"/>
                </a:solidFill>
              </a:rPr>
              <a:t>$2.76</a:t>
            </a:r>
          </a:p>
        </p:txBody>
      </p:sp>
      <p:sp>
        <p:nvSpPr>
          <p:cNvPr id="41" name="Down Arrow 40"/>
          <p:cNvSpPr/>
          <p:nvPr/>
        </p:nvSpPr>
        <p:spPr>
          <a:xfrm>
            <a:off x="3021168" y="4912370"/>
            <a:ext cx="3060553" cy="863958"/>
          </a:xfrm>
          <a:prstGeom prst="downArrow">
            <a:avLst/>
          </a:prstGeom>
          <a:solidFill>
            <a:srgbClr val="DF1E33"/>
          </a:solidFill>
          <a:ln>
            <a:solidFill>
              <a:srgbClr val="DF1E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51278" y="4938931"/>
            <a:ext cx="1523527" cy="523220"/>
          </a:xfrm>
          <a:prstGeom prst="rect">
            <a:avLst/>
          </a:prstGeom>
        </p:spPr>
        <p:txBody>
          <a:bodyPr wrap="square">
            <a:spAutoFit/>
          </a:bodyPr>
          <a:lstStyle/>
          <a:p>
            <a:r>
              <a:rPr lang="en-US" sz="2800" dirty="0">
                <a:solidFill>
                  <a:schemeClr val="bg1"/>
                </a:solidFill>
                <a:latin typeface="Arial Black" panose="020B0A04020102020204" pitchFamily="34" charset="0"/>
              </a:rPr>
              <a:t>$23.88</a:t>
            </a:r>
          </a:p>
        </p:txBody>
      </p:sp>
      <p:sp>
        <p:nvSpPr>
          <p:cNvPr id="46" name="TextBox 45"/>
          <p:cNvSpPr txBox="1"/>
          <p:nvPr/>
        </p:nvSpPr>
        <p:spPr>
          <a:xfrm>
            <a:off x="6196541" y="4599633"/>
            <a:ext cx="2753202" cy="1477328"/>
          </a:xfrm>
          <a:prstGeom prst="rect">
            <a:avLst/>
          </a:prstGeom>
          <a:noFill/>
        </p:spPr>
        <p:txBody>
          <a:bodyPr wrap="square" rtlCol="0">
            <a:spAutoFit/>
          </a:bodyPr>
          <a:lstStyle/>
          <a:p>
            <a:pPr algn="ctr"/>
            <a:r>
              <a:rPr lang="en-US" dirty="0">
                <a:solidFill>
                  <a:srgbClr val="FF0000"/>
                </a:solidFill>
              </a:rPr>
              <a:t>The state fuel tax was last</a:t>
            </a:r>
            <a:br>
              <a:rPr lang="en-US" dirty="0">
                <a:solidFill>
                  <a:srgbClr val="FF0000"/>
                </a:solidFill>
              </a:rPr>
            </a:br>
            <a:r>
              <a:rPr lang="en-US" dirty="0">
                <a:solidFill>
                  <a:srgbClr val="FF0000"/>
                </a:solidFill>
              </a:rPr>
              <a:t>raised in 1991. </a:t>
            </a:r>
            <a:r>
              <a:rPr lang="en-US" dirty="0">
                <a:solidFill>
                  <a:srgbClr val="FF0000"/>
                </a:solidFill>
                <a:latin typeface="Tw Cen MT" panose="020B0602020104020603" pitchFamily="34" charset="0"/>
              </a:rPr>
              <a:t>Inflation has since eroded purchasing power by more than 33 %.</a:t>
            </a:r>
          </a:p>
          <a:p>
            <a:pPr algn="ctr"/>
            <a:endParaRPr lang="en-US" dirty="0">
              <a:solidFill>
                <a:srgbClr val="FF0000"/>
              </a:solidFill>
            </a:endParaRPr>
          </a:p>
        </p:txBody>
      </p:sp>
      <p:sp>
        <p:nvSpPr>
          <p:cNvPr id="48" name="TextBox 47"/>
          <p:cNvSpPr txBox="1"/>
          <p:nvPr/>
        </p:nvSpPr>
        <p:spPr>
          <a:xfrm>
            <a:off x="3491809" y="5267980"/>
            <a:ext cx="2180774" cy="523220"/>
          </a:xfrm>
          <a:prstGeom prst="rect">
            <a:avLst/>
          </a:prstGeom>
          <a:noFill/>
        </p:spPr>
        <p:txBody>
          <a:bodyPr wrap="square" rtlCol="0">
            <a:spAutoFit/>
          </a:bodyPr>
          <a:lstStyle/>
          <a:p>
            <a:pPr algn="ctr"/>
            <a:r>
              <a:rPr lang="en-US" sz="1400" dirty="0">
                <a:solidFill>
                  <a:schemeClr val="bg1"/>
                </a:solidFill>
              </a:rPr>
              <a:t>EROTED PURCHASING POWER</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0508" y="3176770"/>
            <a:ext cx="874229" cy="874229"/>
          </a:xfrm>
          <a:prstGeom prst="rect">
            <a:avLst/>
          </a:prstGeom>
        </p:spPr>
      </p:pic>
      <p:sp>
        <p:nvSpPr>
          <p:cNvPr id="43" name="Rectangle 42"/>
          <p:cNvSpPr/>
          <p:nvPr/>
        </p:nvSpPr>
        <p:spPr>
          <a:xfrm>
            <a:off x="36137" y="2388026"/>
            <a:ext cx="1338898" cy="307777"/>
          </a:xfrm>
          <a:prstGeom prst="rect">
            <a:avLst/>
          </a:prstGeom>
        </p:spPr>
        <p:txBody>
          <a:bodyPr wrap="square">
            <a:spAutoFit/>
          </a:bodyPr>
          <a:lstStyle/>
          <a:p>
            <a:r>
              <a:rPr lang="en-US" sz="1400" dirty="0">
                <a:solidFill>
                  <a:schemeClr val="bg1"/>
                </a:solidFill>
              </a:rPr>
              <a:t>DONOR STATE</a:t>
            </a:r>
            <a:endParaRPr lang="en-US" sz="1400" dirty="0"/>
          </a:p>
        </p:txBody>
      </p:sp>
    </p:spTree>
    <p:extLst>
      <p:ext uri="{BB962C8B-B14F-4D97-AF65-F5344CB8AC3E}">
        <p14:creationId xmlns:p14="http://schemas.microsoft.com/office/powerpoint/2010/main" val="36361576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algn="ctr" eaLnBrk="1" hangingPunct="1"/>
            <a:r>
              <a:rPr lang="en-US" altLang="en-US" sz="2800" dirty="0">
                <a:latin typeface="+mn-lt"/>
                <a:ea typeface="Tahoma" panose="020B0604030504040204" pitchFamily="34" charset="0"/>
                <a:cs typeface="Tahoma" panose="020B0604030504040204" pitchFamily="34" charset="0"/>
              </a:rPr>
              <a:t>TIP State and Federal Funding Categories </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742246916"/>
              </p:ext>
            </p:extLst>
          </p:nvPr>
        </p:nvGraphicFramePr>
        <p:xfrm>
          <a:off x="0" y="1066809"/>
          <a:ext cx="9144000" cy="4724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Rectangle 8"/>
          <p:cNvSpPr>
            <a:spLocks noChangeArrowheads="1"/>
          </p:cNvSpPr>
          <p:nvPr/>
        </p:nvSpPr>
        <p:spPr bwMode="auto">
          <a:xfrm>
            <a:off x="-41275" y="2982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1967138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Major Funding Sources:</a:t>
            </a:r>
            <a:br>
              <a:rPr lang="en-US" sz="3200" dirty="0"/>
            </a:br>
            <a:r>
              <a:rPr lang="en-US" sz="2000" dirty="0"/>
              <a:t>State and Local Funding</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20816278"/>
              </p:ext>
            </p:extLst>
          </p:nvPr>
        </p:nvGraphicFramePr>
        <p:xfrm>
          <a:off x="114299" y="1066800"/>
          <a:ext cx="8915402" cy="4915492"/>
        </p:xfrm>
        <a:graphic>
          <a:graphicData uri="http://schemas.openxmlformats.org/drawingml/2006/table">
            <a:tbl>
              <a:tblPr firstRow="1" bandRow="1">
                <a:tableStyleId>{5C22544A-7EE6-4342-B048-85BDC9FD1C3A}</a:tableStyleId>
              </a:tblPr>
              <a:tblGrid>
                <a:gridCol w="2288024">
                  <a:extLst>
                    <a:ext uri="{9D8B030D-6E8A-4147-A177-3AD203B41FA5}">
                      <a16:colId xmlns:a16="http://schemas.microsoft.com/office/drawing/2014/main" val="20000"/>
                    </a:ext>
                  </a:extLst>
                </a:gridCol>
                <a:gridCol w="2250726">
                  <a:extLst>
                    <a:ext uri="{9D8B030D-6E8A-4147-A177-3AD203B41FA5}">
                      <a16:colId xmlns:a16="http://schemas.microsoft.com/office/drawing/2014/main" val="20001"/>
                    </a:ext>
                  </a:extLst>
                </a:gridCol>
                <a:gridCol w="4376652">
                  <a:extLst>
                    <a:ext uri="{9D8B030D-6E8A-4147-A177-3AD203B41FA5}">
                      <a16:colId xmlns:a16="http://schemas.microsoft.com/office/drawing/2014/main" val="20002"/>
                    </a:ext>
                  </a:extLst>
                </a:gridCol>
              </a:tblGrid>
              <a:tr h="319388">
                <a:tc>
                  <a:txBody>
                    <a:bodyPr/>
                    <a:lstStyle/>
                    <a:p>
                      <a:r>
                        <a:rPr lang="en-US" dirty="0"/>
                        <a:t>Legislation</a:t>
                      </a:r>
                    </a:p>
                  </a:txBody>
                  <a:tcPr>
                    <a:solidFill>
                      <a:srgbClr val="DF1E33"/>
                    </a:solidFill>
                  </a:tcPr>
                </a:tc>
                <a:tc>
                  <a:txBody>
                    <a:bodyPr/>
                    <a:lstStyle/>
                    <a:p>
                      <a:r>
                        <a:rPr lang="en-US" dirty="0"/>
                        <a:t>Source of Funding</a:t>
                      </a:r>
                    </a:p>
                  </a:txBody>
                  <a:tcPr>
                    <a:solidFill>
                      <a:srgbClr val="DF1E33"/>
                    </a:solidFill>
                  </a:tcPr>
                </a:tc>
                <a:tc>
                  <a:txBody>
                    <a:bodyPr/>
                    <a:lstStyle/>
                    <a:p>
                      <a:r>
                        <a:rPr lang="en-US" dirty="0"/>
                        <a:t>Potential Funding</a:t>
                      </a:r>
                    </a:p>
                  </a:txBody>
                  <a:tcPr>
                    <a:solidFill>
                      <a:srgbClr val="DF1E33"/>
                    </a:solidFill>
                  </a:tcPr>
                </a:tc>
                <a:extLst>
                  <a:ext uri="{0D108BD9-81ED-4DB2-BD59-A6C34878D82A}">
                    <a16:rowId xmlns:a16="http://schemas.microsoft.com/office/drawing/2014/main" val="10000"/>
                  </a:ext>
                </a:extLst>
              </a:tr>
              <a:tr h="1038011">
                <a:tc>
                  <a:txBody>
                    <a:bodyPr/>
                    <a:lstStyle/>
                    <a:p>
                      <a:r>
                        <a:rPr lang="en-US" dirty="0"/>
                        <a:t>Proposition 1</a:t>
                      </a:r>
                    </a:p>
                    <a:p>
                      <a:r>
                        <a:rPr lang="en-US" dirty="0"/>
                        <a:t>November 4, 2014</a:t>
                      </a:r>
                    </a:p>
                  </a:txBody>
                  <a:tcPr/>
                </a:tc>
                <a:tc>
                  <a:txBody>
                    <a:bodyPr/>
                    <a:lstStyle/>
                    <a:p>
                      <a:r>
                        <a:rPr lang="en-US" dirty="0"/>
                        <a:t>Rainy Day Fund</a:t>
                      </a:r>
                    </a:p>
                  </a:txBody>
                  <a:tcPr/>
                </a:tc>
                <a:tc>
                  <a:txBody>
                    <a:bodyPr/>
                    <a:lstStyle/>
                    <a:p>
                      <a:pPr marL="285750" indent="-285750">
                        <a:buFont typeface="Arial" panose="020B0604020202020204" pitchFamily="34" charset="0"/>
                        <a:buChar char="•"/>
                      </a:pPr>
                      <a:r>
                        <a:rPr lang="en-US" sz="1600" dirty="0"/>
                        <a:t>Variable</a:t>
                      </a:r>
                    </a:p>
                    <a:p>
                      <a:pPr marL="285750" indent="-285750">
                        <a:buFont typeface="Arial" panose="020B0604020202020204" pitchFamily="34" charset="0"/>
                        <a:buChar char="•"/>
                      </a:pPr>
                      <a:r>
                        <a:rPr lang="en-US" sz="1600" dirty="0"/>
                        <a:t>Assumed $65 million/year  </a:t>
                      </a:r>
                    </a:p>
                    <a:p>
                      <a:pPr marL="285750" indent="-285750">
                        <a:buFont typeface="Arial" panose="020B0604020202020204" pitchFamily="34" charset="0"/>
                        <a:buChar char="•"/>
                      </a:pPr>
                      <a:r>
                        <a:rPr lang="en-US" sz="1600" dirty="0"/>
                        <a:t>Programmed 10 years of Proposition 1 funding in Mobility 2040 (2015 – 2024)</a:t>
                      </a:r>
                    </a:p>
                  </a:txBody>
                  <a:tcPr/>
                </a:tc>
                <a:extLst>
                  <a:ext uri="{0D108BD9-81ED-4DB2-BD59-A6C34878D82A}">
                    <a16:rowId xmlns:a16="http://schemas.microsoft.com/office/drawing/2014/main" val="10001"/>
                  </a:ext>
                </a:extLst>
              </a:tr>
              <a:tr h="798470">
                <a:tc>
                  <a:txBody>
                    <a:bodyPr/>
                    <a:lstStyle/>
                    <a:p>
                      <a:r>
                        <a:rPr lang="en-US" dirty="0"/>
                        <a:t>Proposition 7</a:t>
                      </a:r>
                    </a:p>
                    <a:p>
                      <a:r>
                        <a:rPr lang="en-US" dirty="0"/>
                        <a:t>November 3, 2015</a:t>
                      </a:r>
                    </a:p>
                  </a:txBody>
                  <a:tcPr/>
                </a:tc>
                <a:tc>
                  <a:txBody>
                    <a:bodyPr/>
                    <a:lstStyle/>
                    <a:p>
                      <a:r>
                        <a:rPr lang="en-US" dirty="0"/>
                        <a:t>Sales and</a:t>
                      </a:r>
                      <a:r>
                        <a:rPr lang="en-US" baseline="0" dirty="0"/>
                        <a:t> Use </a:t>
                      </a:r>
                      <a:r>
                        <a:rPr lang="en-US" dirty="0"/>
                        <a:t>Tax</a:t>
                      </a:r>
                      <a:r>
                        <a:rPr lang="en-US" baseline="0" dirty="0"/>
                        <a:t> + Motor Vehicle Sales and Rental Tax</a:t>
                      </a:r>
                      <a:endParaRPr lang="en-US" dirty="0"/>
                    </a:p>
                  </a:txBody>
                  <a:tcPr/>
                </a:tc>
                <a:tc>
                  <a:txBody>
                    <a:bodyPr/>
                    <a:lstStyle/>
                    <a:p>
                      <a:pPr marL="285750" indent="-285750">
                        <a:buFont typeface="Arial" panose="020B0604020202020204" pitchFamily="34" charset="0"/>
                        <a:buChar char="•"/>
                      </a:pPr>
                      <a:r>
                        <a:rPr lang="en-US" sz="1600" dirty="0"/>
                        <a:t>Highly</a:t>
                      </a:r>
                      <a:r>
                        <a:rPr lang="en-US" sz="1600" baseline="0" dirty="0"/>
                        <a:t> variable</a:t>
                      </a:r>
                    </a:p>
                    <a:p>
                      <a:pPr marL="285750" indent="-285750">
                        <a:buFont typeface="Arial" panose="020B0604020202020204" pitchFamily="34" charset="0"/>
                        <a:buChar char="•"/>
                      </a:pPr>
                      <a:r>
                        <a:rPr lang="en-US" sz="1600" baseline="0" dirty="0"/>
                        <a:t>Difficult to estimate</a:t>
                      </a:r>
                      <a:endParaRPr lang="en-US" sz="1600" dirty="0"/>
                    </a:p>
                  </a:txBody>
                  <a:tcPr/>
                </a:tc>
                <a:extLst>
                  <a:ext uri="{0D108BD9-81ED-4DB2-BD59-A6C34878D82A}">
                    <a16:rowId xmlns:a16="http://schemas.microsoft.com/office/drawing/2014/main" val="10002"/>
                  </a:ext>
                </a:extLst>
              </a:tr>
              <a:tr h="1038011">
                <a:tc>
                  <a:txBody>
                    <a:bodyPr/>
                    <a:lstStyle/>
                    <a:p>
                      <a:r>
                        <a:rPr lang="en-US" dirty="0"/>
                        <a:t>84</a:t>
                      </a:r>
                      <a:r>
                        <a:rPr lang="en-US" baseline="30000" dirty="0"/>
                        <a:t>th</a:t>
                      </a:r>
                      <a:r>
                        <a:rPr lang="en-US" dirty="0"/>
                        <a:t> Session of the Texas Legislature HB 1 (State Budget)</a:t>
                      </a:r>
                    </a:p>
                  </a:txBody>
                  <a:tcPr/>
                </a:tc>
                <a:tc>
                  <a:txBody>
                    <a:bodyPr/>
                    <a:lstStyle/>
                    <a:p>
                      <a:r>
                        <a:rPr lang="en-US" dirty="0"/>
                        <a:t>Ends diversions from the State Gas Tax</a:t>
                      </a:r>
                    </a:p>
                  </a:txBody>
                  <a:tcPr/>
                </a:tc>
                <a:tc>
                  <a:txBody>
                    <a:bodyPr/>
                    <a:lstStyle/>
                    <a:p>
                      <a:pPr marL="285750" indent="-285750">
                        <a:buFont typeface="Arial" panose="020B0604020202020204" pitchFamily="34" charset="0"/>
                        <a:buChar char="•"/>
                      </a:pPr>
                      <a:r>
                        <a:rPr lang="en-US" sz="1600" dirty="0"/>
                        <a:t>Approximately $620 million/year statewide</a:t>
                      </a:r>
                    </a:p>
                    <a:p>
                      <a:pPr marL="285750" indent="-285750">
                        <a:buFont typeface="Arial" panose="020B0604020202020204" pitchFamily="34" charset="0"/>
                        <a:buChar char="•"/>
                      </a:pPr>
                      <a:r>
                        <a:rPr lang="en-US" sz="1600" dirty="0"/>
                        <a:t>Subject</a:t>
                      </a:r>
                      <a:r>
                        <a:rPr lang="en-US" sz="1600" baseline="0" dirty="0"/>
                        <a:t> to change based on future legislative actions</a:t>
                      </a:r>
                      <a:endParaRPr lang="en-US" sz="1600" dirty="0"/>
                    </a:p>
                  </a:txBody>
                  <a:tcPr/>
                </a:tc>
                <a:extLst>
                  <a:ext uri="{0D108BD9-81ED-4DB2-BD59-A6C34878D82A}">
                    <a16:rowId xmlns:a16="http://schemas.microsoft.com/office/drawing/2014/main" val="10003"/>
                  </a:ext>
                </a:extLst>
              </a:tr>
              <a:tr h="798470">
                <a:tc>
                  <a:txBody>
                    <a:bodyPr/>
                    <a:lstStyle/>
                    <a:p>
                      <a:r>
                        <a:rPr lang="en-US" dirty="0"/>
                        <a:t>Advanced</a:t>
                      </a:r>
                      <a:r>
                        <a:rPr lang="en-US" baseline="0" dirty="0"/>
                        <a:t> Transportation District</a:t>
                      </a:r>
                      <a:endParaRPr lang="en-US" dirty="0"/>
                    </a:p>
                  </a:txBody>
                  <a:tcPr/>
                </a:tc>
                <a:tc>
                  <a:txBody>
                    <a:bodyPr/>
                    <a:lstStyle/>
                    <a:p>
                      <a:r>
                        <a:rPr lang="en-US" dirty="0"/>
                        <a:t>Local Sales Tax</a:t>
                      </a:r>
                    </a:p>
                  </a:txBody>
                  <a:tcPr/>
                </a:tc>
                <a:tc>
                  <a:txBody>
                    <a:bodyPr/>
                    <a:lstStyle/>
                    <a:p>
                      <a:pPr marL="285750" indent="-285750">
                        <a:buFont typeface="Arial" panose="020B0604020202020204" pitchFamily="34" charset="0"/>
                        <a:buChar char="•"/>
                      </a:pPr>
                      <a:r>
                        <a:rPr lang="en-US" sz="1600" dirty="0"/>
                        <a:t>Funds go to local </a:t>
                      </a:r>
                      <a:r>
                        <a:rPr lang="en-US" sz="1600" kern="1200" baseline="0" dirty="0">
                          <a:solidFill>
                            <a:schemeClr val="dk1"/>
                          </a:solidFill>
                          <a:latin typeface="+mn-lt"/>
                          <a:ea typeface="+mn-ea"/>
                          <a:cs typeface="+mn-cs"/>
                        </a:rPr>
                        <a:t>entities</a:t>
                      </a:r>
                    </a:p>
                  </a:txBody>
                  <a:tcPr>
                    <a:solidFill>
                      <a:srgbClr val="E9EDF4"/>
                    </a:solidFill>
                  </a:tcPr>
                </a:tc>
                <a:extLst>
                  <a:ext uri="{0D108BD9-81ED-4DB2-BD59-A6C34878D82A}">
                    <a16:rowId xmlns:a16="http://schemas.microsoft.com/office/drawing/2014/main" val="10004"/>
                  </a:ext>
                </a:extLst>
              </a:tr>
              <a:tr h="732051">
                <a:tc>
                  <a:txBody>
                    <a:bodyPr/>
                    <a:lstStyle/>
                    <a:p>
                      <a:r>
                        <a:rPr lang="en-US" dirty="0"/>
                        <a:t>Bexar County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Vehicle Registration Fees</a:t>
                      </a:r>
                    </a:p>
                  </a:txBody>
                  <a:tcPr>
                    <a:solidFill>
                      <a:srgbClr val="D0D8E8"/>
                    </a:solidFill>
                  </a:tcPr>
                </a:tc>
                <a:tc>
                  <a:txBody>
                    <a:bodyPr/>
                    <a:lstStyle/>
                    <a:p>
                      <a:pPr marL="285750" indent="-285750">
                        <a:buFont typeface="Arial" panose="020B0604020202020204" pitchFamily="34" charset="0"/>
                        <a:buChar char="•"/>
                      </a:pPr>
                      <a:r>
                        <a:rPr lang="en-US" sz="1600" kern="1200" dirty="0">
                          <a:solidFill>
                            <a:schemeClr val="dk1"/>
                          </a:solidFill>
                          <a:latin typeface="+mn-lt"/>
                          <a:ea typeface="+mn-ea"/>
                          <a:cs typeface="+mn-cs"/>
                        </a:rPr>
                        <a:t>Funds go to local entities</a:t>
                      </a:r>
                    </a:p>
                  </a:txBody>
                  <a:tcP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788604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3400" i="1" dirty="0"/>
              <a:t>The planning landscape is constantly changing and evolving…</a:t>
            </a:r>
          </a:p>
        </p:txBody>
      </p:sp>
    </p:spTree>
    <p:extLst>
      <p:ext uri="{BB962C8B-B14F-4D97-AF65-F5344CB8AC3E}">
        <p14:creationId xmlns:p14="http://schemas.microsoft.com/office/powerpoint/2010/main" val="3617775594"/>
      </p:ext>
    </p:extLst>
  </p:cSld>
  <p:clrMapOvr>
    <a:masterClrMapping/>
  </p:clrMapOvr>
  <mc:AlternateContent xmlns:mc="http://schemas.openxmlformats.org/markup-compatibility/2006" xmlns:p14="http://schemas.microsoft.com/office/powerpoint/2010/main">
    <mc:Choice Requires="p14">
      <p:transition spd="med" p14:dur="700" advTm="26215">
        <p:fade/>
      </p:transition>
    </mc:Choice>
    <mc:Fallback xmlns="">
      <p:transition spd="med" advTm="26215">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7C59DA-BE4E-42BB-A916-C87AB815A0A9}"/>
              </a:ext>
            </a:extLst>
          </p:cNvPr>
          <p:cNvSpPr/>
          <p:nvPr/>
        </p:nvSpPr>
        <p:spPr>
          <a:xfrm>
            <a:off x="0" y="4648200"/>
            <a:ext cx="9144000" cy="428430"/>
          </a:xfrm>
          <a:prstGeom prst="rect">
            <a:avLst/>
          </a:prstGeom>
          <a:solidFill>
            <a:srgbClr val="DF1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2800" dirty="0">
                <a:ea typeface="Tahoma" panose="020B0604030504040204" pitchFamily="34" charset="0"/>
                <a:cs typeface="Tahoma" panose="020B0604030504040204" pitchFamily="34" charset="0"/>
              </a:rPr>
              <a:t>Ozone Standard Compliance Status </a:t>
            </a:r>
            <a:br>
              <a:rPr lang="en-US" sz="1200" dirty="0">
                <a:ea typeface="Tahoma" panose="020B0604030504040204" pitchFamily="34" charset="0"/>
                <a:cs typeface="Tahoma" panose="020B0604030504040204" pitchFamily="34" charset="0"/>
              </a:rPr>
            </a:br>
            <a:r>
              <a:rPr lang="en-US" sz="1600" dirty="0">
                <a:ea typeface="Tahoma" panose="020B0604030504040204" pitchFamily="34" charset="0"/>
                <a:cs typeface="Tahoma" panose="020B0604030504040204" pitchFamily="34" charset="0"/>
              </a:rPr>
              <a:t>San Antonio-New Braunfels MSA, </a:t>
            </a:r>
            <a:br>
              <a:rPr lang="en-US" sz="1600" dirty="0">
                <a:ea typeface="Tahoma" panose="020B0604030504040204" pitchFamily="34" charset="0"/>
                <a:cs typeface="Tahoma" panose="020B0604030504040204" pitchFamily="34" charset="0"/>
              </a:rPr>
            </a:br>
            <a:r>
              <a:rPr lang="en-US" sz="1600" dirty="0">
                <a:ea typeface="Tahoma" panose="020B0604030504040204" pitchFamily="34" charset="0"/>
                <a:cs typeface="Tahoma" panose="020B0604030504040204" pitchFamily="34" charset="0"/>
              </a:rPr>
              <a:t>2015 - 2017 (as of May 21, 2018) </a:t>
            </a:r>
            <a:endParaRPr lang="en-US" sz="1200" dirty="0">
              <a:ea typeface="Tahoma" panose="020B0604030504040204" pitchFamily="34" charset="0"/>
              <a:cs typeface="Tahom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00913450"/>
              </p:ext>
            </p:extLst>
          </p:nvPr>
        </p:nvGraphicFramePr>
        <p:xfrm>
          <a:off x="685800" y="2521806"/>
          <a:ext cx="7848600" cy="1853760"/>
        </p:xfrm>
        <a:graphic>
          <a:graphicData uri="http://schemas.openxmlformats.org/drawingml/2006/table">
            <a:tbl>
              <a:tblPr/>
              <a:tblGrid>
                <a:gridCol w="2083502">
                  <a:extLst>
                    <a:ext uri="{9D8B030D-6E8A-4147-A177-3AD203B41FA5}">
                      <a16:colId xmlns:a16="http://schemas.microsoft.com/office/drawing/2014/main" val="20000"/>
                    </a:ext>
                  </a:extLst>
                </a:gridCol>
                <a:gridCol w="1413805">
                  <a:extLst>
                    <a:ext uri="{9D8B030D-6E8A-4147-A177-3AD203B41FA5}">
                      <a16:colId xmlns:a16="http://schemas.microsoft.com/office/drawing/2014/main" val="20001"/>
                    </a:ext>
                  </a:extLst>
                </a:gridCol>
                <a:gridCol w="1413805">
                  <a:extLst>
                    <a:ext uri="{9D8B030D-6E8A-4147-A177-3AD203B41FA5}">
                      <a16:colId xmlns:a16="http://schemas.microsoft.com/office/drawing/2014/main" val="20002"/>
                    </a:ext>
                  </a:extLst>
                </a:gridCol>
                <a:gridCol w="1413805">
                  <a:extLst>
                    <a:ext uri="{9D8B030D-6E8A-4147-A177-3AD203B41FA5}">
                      <a16:colId xmlns:a16="http://schemas.microsoft.com/office/drawing/2014/main" val="20003"/>
                    </a:ext>
                  </a:extLst>
                </a:gridCol>
                <a:gridCol w="1523683">
                  <a:extLst>
                    <a:ext uri="{9D8B030D-6E8A-4147-A177-3AD203B41FA5}">
                      <a16:colId xmlns:a16="http://schemas.microsoft.com/office/drawing/2014/main" val="20004"/>
                    </a:ext>
                  </a:extLst>
                </a:gridCol>
              </a:tblGrid>
              <a:tr h="370752">
                <a:tc rowSpan="2">
                  <a:txBody>
                    <a:bodyPr/>
                    <a:lstStyle/>
                    <a:p>
                      <a:pPr marL="0" marR="0" algn="ctr">
                        <a:lnSpc>
                          <a:spcPct val="115000"/>
                        </a:lnSpc>
                        <a:spcBef>
                          <a:spcPts val="0"/>
                        </a:spcBef>
                        <a:spcAft>
                          <a:spcPts val="0"/>
                        </a:spcAft>
                      </a:pPr>
                      <a:r>
                        <a:rPr lang="en-US" sz="1600" b="0" dirty="0">
                          <a:solidFill>
                            <a:schemeClr val="bg1"/>
                          </a:solidFill>
                          <a:latin typeface="Arial" panose="020B0604020202020204" pitchFamily="34" charset="0"/>
                          <a:ea typeface="Times New Roman"/>
                          <a:cs typeface="Arial" panose="020B0604020202020204" pitchFamily="34" charset="0"/>
                        </a:rPr>
                        <a:t>Regulatory Monitor Site</a:t>
                      </a:r>
                      <a:endParaRPr lang="en-US" sz="1600" b="0" dirty="0">
                        <a:solidFill>
                          <a:schemeClr val="bg1"/>
                        </a:solidFill>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96D"/>
                    </a:solidFill>
                  </a:tcPr>
                </a:tc>
                <a:tc gridSpan="3">
                  <a:txBody>
                    <a:bodyPr/>
                    <a:lstStyle/>
                    <a:p>
                      <a:pPr marL="0" marR="0" algn="ctr">
                        <a:lnSpc>
                          <a:spcPct val="115000"/>
                        </a:lnSpc>
                        <a:spcBef>
                          <a:spcPts val="0"/>
                        </a:spcBef>
                        <a:spcAft>
                          <a:spcPts val="0"/>
                        </a:spcAft>
                      </a:pPr>
                      <a:r>
                        <a:rPr lang="en-US" sz="1600" b="0" dirty="0">
                          <a:solidFill>
                            <a:schemeClr val="bg1"/>
                          </a:solidFill>
                          <a:latin typeface="Arial" panose="020B0604020202020204" pitchFamily="34" charset="0"/>
                          <a:ea typeface="Times New Roman"/>
                          <a:cs typeface="Arial" panose="020B0604020202020204" pitchFamily="34" charset="0"/>
                        </a:rPr>
                        <a:t>4th Highest Reading, ppb</a:t>
                      </a:r>
                      <a:endParaRPr lang="en-US" sz="1600" b="0" dirty="0">
                        <a:solidFill>
                          <a:schemeClr val="bg1"/>
                        </a:solidFill>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1E33"/>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b="0" dirty="0">
                          <a:solidFill>
                            <a:schemeClr val="bg1"/>
                          </a:solidFill>
                          <a:latin typeface="Arial" panose="020B0604020202020204" pitchFamily="34" charset="0"/>
                          <a:ea typeface="Times New Roman"/>
                          <a:cs typeface="Arial" panose="020B0604020202020204" pitchFamily="34" charset="0"/>
                        </a:rPr>
                        <a:t>Current 3 Year Average</a:t>
                      </a:r>
                      <a:endParaRPr lang="en-US" sz="1600" b="0" dirty="0">
                        <a:solidFill>
                          <a:schemeClr val="bg1"/>
                        </a:solidFill>
                        <a:latin typeface="Arial" panose="020B0604020202020204" pitchFamily="34" charset="0"/>
                        <a:ea typeface="Calibri"/>
                        <a:cs typeface="Arial" panose="020B0604020202020204" pitchFamily="34" charset="0"/>
                      </a:endParaRPr>
                    </a:p>
                  </a:txBody>
                  <a:tcPr marL="63580" marR="63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96D"/>
                    </a:solidFill>
                  </a:tcPr>
                </a:tc>
                <a:extLst>
                  <a:ext uri="{0D108BD9-81ED-4DB2-BD59-A6C34878D82A}">
                    <a16:rowId xmlns:a16="http://schemas.microsoft.com/office/drawing/2014/main" val="10000"/>
                  </a:ext>
                </a:extLst>
              </a:tr>
              <a:tr h="370752">
                <a:tc vMerge="1">
                  <a:txBody>
                    <a:bodyPr/>
                    <a:lstStyle/>
                    <a:p>
                      <a:endParaRPr lang="en-US"/>
                    </a:p>
                  </a:txBody>
                  <a:tcPr/>
                </a:tc>
                <a:tc>
                  <a:txBody>
                    <a:bodyPr/>
                    <a:lstStyle/>
                    <a:p>
                      <a:pPr marL="0" marR="0" algn="ctr">
                        <a:lnSpc>
                          <a:spcPct val="115000"/>
                        </a:lnSpc>
                        <a:spcBef>
                          <a:spcPts val="0"/>
                        </a:spcBef>
                        <a:spcAft>
                          <a:spcPts val="0"/>
                        </a:spcAft>
                      </a:pPr>
                      <a:r>
                        <a:rPr lang="en-US" sz="1600" b="0" dirty="0">
                          <a:solidFill>
                            <a:schemeClr val="bg1"/>
                          </a:solidFill>
                          <a:latin typeface="Arial" panose="020B0604020202020204" pitchFamily="34" charset="0"/>
                          <a:ea typeface="Times New Roman"/>
                          <a:cs typeface="Arial" panose="020B0604020202020204" pitchFamily="34" charset="0"/>
                        </a:rPr>
                        <a:t>2015</a:t>
                      </a:r>
                      <a:endParaRPr lang="en-US" sz="1600" b="0" dirty="0">
                        <a:solidFill>
                          <a:schemeClr val="bg1"/>
                        </a:solidFill>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96D"/>
                    </a:solidFill>
                  </a:tcPr>
                </a:tc>
                <a:tc>
                  <a:txBody>
                    <a:bodyPr/>
                    <a:lstStyle/>
                    <a:p>
                      <a:pPr marL="0" marR="0" algn="ctr">
                        <a:lnSpc>
                          <a:spcPct val="115000"/>
                        </a:lnSpc>
                        <a:spcBef>
                          <a:spcPts val="0"/>
                        </a:spcBef>
                        <a:spcAft>
                          <a:spcPts val="0"/>
                        </a:spcAft>
                      </a:pPr>
                      <a:r>
                        <a:rPr lang="en-US" sz="1600" b="0" dirty="0">
                          <a:solidFill>
                            <a:schemeClr val="bg1"/>
                          </a:solidFill>
                          <a:latin typeface="Arial" panose="020B0604020202020204" pitchFamily="34" charset="0"/>
                          <a:ea typeface="Times New Roman"/>
                          <a:cs typeface="Arial" panose="020B0604020202020204" pitchFamily="34" charset="0"/>
                        </a:rPr>
                        <a:t>2016</a:t>
                      </a:r>
                      <a:endParaRPr lang="en-US" sz="1600" b="0" dirty="0">
                        <a:solidFill>
                          <a:schemeClr val="bg1"/>
                        </a:solidFill>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96D"/>
                    </a:solidFill>
                  </a:tcPr>
                </a:tc>
                <a:tc>
                  <a:txBody>
                    <a:bodyPr/>
                    <a:lstStyle/>
                    <a:p>
                      <a:pPr marL="0" marR="0" algn="ctr">
                        <a:lnSpc>
                          <a:spcPct val="115000"/>
                        </a:lnSpc>
                        <a:spcBef>
                          <a:spcPts val="0"/>
                        </a:spcBef>
                        <a:spcAft>
                          <a:spcPts val="0"/>
                        </a:spcAft>
                      </a:pPr>
                      <a:r>
                        <a:rPr lang="en-US" sz="1600" b="0" dirty="0">
                          <a:solidFill>
                            <a:schemeClr val="bg1"/>
                          </a:solidFill>
                          <a:latin typeface="Arial" panose="020B0604020202020204" pitchFamily="34" charset="0"/>
                          <a:ea typeface="Times New Roman"/>
                          <a:cs typeface="Arial" panose="020B0604020202020204" pitchFamily="34" charset="0"/>
                        </a:rPr>
                        <a:t>2017</a:t>
                      </a:r>
                      <a:endParaRPr lang="en-US" sz="1600" b="0" dirty="0">
                        <a:solidFill>
                          <a:schemeClr val="bg1"/>
                        </a:solidFill>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396D"/>
                    </a:solidFill>
                  </a:tcPr>
                </a:tc>
                <a:tc vMerge="1">
                  <a:txBody>
                    <a:bodyPr/>
                    <a:lstStyle/>
                    <a:p>
                      <a:endParaRPr lang="en-US"/>
                    </a:p>
                  </a:txBody>
                  <a:tcPr/>
                </a:tc>
                <a:extLst>
                  <a:ext uri="{0D108BD9-81ED-4DB2-BD59-A6C34878D82A}">
                    <a16:rowId xmlns:a16="http://schemas.microsoft.com/office/drawing/2014/main" val="10001"/>
                  </a:ext>
                </a:extLst>
              </a:tr>
              <a:tr h="370752">
                <a:tc>
                  <a:txBody>
                    <a:bodyPr/>
                    <a:lstStyle/>
                    <a:p>
                      <a:pPr marL="0" marR="0" algn="l">
                        <a:lnSpc>
                          <a:spcPct val="115000"/>
                        </a:lnSpc>
                        <a:spcBef>
                          <a:spcPts val="0"/>
                        </a:spcBef>
                        <a:spcAft>
                          <a:spcPts val="0"/>
                        </a:spcAft>
                      </a:pPr>
                      <a:r>
                        <a:rPr lang="en-US" sz="1600" b="0" dirty="0">
                          <a:solidFill>
                            <a:srgbClr val="000000"/>
                          </a:solidFill>
                          <a:latin typeface="Arial" panose="020B0604020202020204" pitchFamily="34" charset="0"/>
                          <a:ea typeface="Times New Roman"/>
                          <a:cs typeface="Arial" panose="020B0604020202020204" pitchFamily="34" charset="0"/>
                        </a:rPr>
                        <a:t>Camp Bullis C58</a:t>
                      </a:r>
                      <a:endParaRPr lang="en-US" sz="1600" b="0" dirty="0">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DF1E33"/>
                          </a:solidFill>
                          <a:latin typeface="Arial" panose="020B0604020202020204" pitchFamily="34" charset="0"/>
                          <a:ea typeface="Calibri"/>
                          <a:cs typeface="Arial" panose="020B0604020202020204" pitchFamily="34" charset="0"/>
                        </a:rPr>
                        <a:t>80</a:t>
                      </a: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0" kern="1200" dirty="0">
                          <a:solidFill>
                            <a:schemeClr val="tx1"/>
                          </a:solidFill>
                          <a:latin typeface="Arial" panose="020B0604020202020204" pitchFamily="34" charset="0"/>
                          <a:ea typeface="Calibri"/>
                          <a:cs typeface="Arial" panose="020B0604020202020204" pitchFamily="34" charset="0"/>
                        </a:rPr>
                        <a:t>69</a:t>
                      </a: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DF1E33"/>
                          </a:solidFill>
                          <a:latin typeface="Arial" panose="020B0604020202020204" pitchFamily="34" charset="0"/>
                          <a:ea typeface="Calibri"/>
                          <a:cs typeface="Arial" panose="020B0604020202020204" pitchFamily="34" charset="0"/>
                        </a:rPr>
                        <a:t>72</a:t>
                      </a:r>
                    </a:p>
                  </a:txBody>
                  <a:tcPr marL="63580" marR="63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DF1E33"/>
                          </a:solidFill>
                          <a:latin typeface="Arial" panose="020B0604020202020204" pitchFamily="34" charset="0"/>
                          <a:ea typeface="Calibri"/>
                          <a:cs typeface="Arial" panose="020B0604020202020204" pitchFamily="34" charset="0"/>
                        </a:rPr>
                        <a:t>73</a:t>
                      </a:r>
                    </a:p>
                  </a:txBody>
                  <a:tcPr marL="63580" marR="63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0752">
                <a:tc>
                  <a:txBody>
                    <a:bodyPr/>
                    <a:lstStyle/>
                    <a:p>
                      <a:pPr marL="0" marR="0" algn="l">
                        <a:lnSpc>
                          <a:spcPct val="115000"/>
                        </a:lnSpc>
                        <a:spcBef>
                          <a:spcPts val="0"/>
                        </a:spcBef>
                        <a:spcAft>
                          <a:spcPts val="0"/>
                        </a:spcAft>
                      </a:pPr>
                      <a:r>
                        <a:rPr lang="en-US" sz="1600" b="0" dirty="0">
                          <a:solidFill>
                            <a:srgbClr val="000000"/>
                          </a:solidFill>
                          <a:latin typeface="Arial" panose="020B0604020202020204" pitchFamily="34" charset="0"/>
                          <a:ea typeface="Times New Roman"/>
                          <a:cs typeface="Arial" panose="020B0604020202020204" pitchFamily="34" charset="0"/>
                        </a:rPr>
                        <a:t>San Antonio NW C23</a:t>
                      </a:r>
                      <a:endParaRPr lang="en-US" sz="1600" b="0" dirty="0">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DF1E33"/>
                          </a:solidFill>
                          <a:latin typeface="Arial" panose="020B0604020202020204" pitchFamily="34" charset="0"/>
                          <a:ea typeface="Calibri"/>
                          <a:cs typeface="Arial" panose="020B0604020202020204" pitchFamily="34" charset="0"/>
                        </a:rPr>
                        <a:t>79</a:t>
                      </a: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DF1E33"/>
                          </a:solidFill>
                          <a:latin typeface="Arial" panose="020B0604020202020204" pitchFamily="34" charset="0"/>
                          <a:ea typeface="Calibri"/>
                          <a:cs typeface="Arial" panose="020B0604020202020204" pitchFamily="34" charset="0"/>
                        </a:rPr>
                        <a:t>71</a:t>
                      </a: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DF1E33"/>
                          </a:solidFill>
                          <a:latin typeface="Arial" panose="020B0604020202020204" pitchFamily="34" charset="0"/>
                          <a:ea typeface="Calibri"/>
                          <a:cs typeface="Arial" panose="020B0604020202020204" pitchFamily="34" charset="0"/>
                        </a:rPr>
                        <a:t>73</a:t>
                      </a:r>
                    </a:p>
                  </a:txBody>
                  <a:tcPr marL="63580" marR="63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dirty="0">
                          <a:solidFill>
                            <a:srgbClr val="DF1E33"/>
                          </a:solidFill>
                          <a:latin typeface="Arial" panose="020B0604020202020204" pitchFamily="34" charset="0"/>
                          <a:ea typeface="Calibri"/>
                          <a:cs typeface="Arial" panose="020B0604020202020204" pitchFamily="34" charset="0"/>
                        </a:rPr>
                        <a:t>74</a:t>
                      </a:r>
                    </a:p>
                  </a:txBody>
                  <a:tcPr marL="63580" marR="63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752">
                <a:tc>
                  <a:txBody>
                    <a:bodyPr/>
                    <a:lstStyle/>
                    <a:p>
                      <a:pPr marL="0" marR="0" algn="l">
                        <a:lnSpc>
                          <a:spcPct val="115000"/>
                        </a:lnSpc>
                        <a:spcBef>
                          <a:spcPts val="0"/>
                        </a:spcBef>
                        <a:spcAft>
                          <a:spcPts val="0"/>
                        </a:spcAft>
                      </a:pPr>
                      <a:r>
                        <a:rPr lang="en-US" sz="1600" b="0" dirty="0">
                          <a:solidFill>
                            <a:srgbClr val="000000"/>
                          </a:solidFill>
                          <a:latin typeface="Arial" panose="020B0604020202020204" pitchFamily="34" charset="0"/>
                          <a:ea typeface="Times New Roman"/>
                          <a:cs typeface="Arial" panose="020B0604020202020204" pitchFamily="34" charset="0"/>
                        </a:rPr>
                        <a:t>Calaveras Lake C59</a:t>
                      </a:r>
                      <a:endParaRPr lang="en-US" sz="1600" b="0" dirty="0">
                        <a:latin typeface="Arial" panose="020B0604020202020204" pitchFamily="34" charset="0"/>
                        <a:ea typeface="Calibri"/>
                        <a:cs typeface="Arial" panose="020B0604020202020204" pitchFamily="34" charset="0"/>
                      </a:endParaRP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latin typeface="Arial" panose="020B0604020202020204" pitchFamily="34" charset="0"/>
                          <a:ea typeface="Calibri"/>
                          <a:cs typeface="Arial" panose="020B0604020202020204" pitchFamily="34" charset="0"/>
                        </a:rPr>
                        <a:t>68</a:t>
                      </a: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latin typeface="Arial" panose="020B0604020202020204" pitchFamily="34" charset="0"/>
                          <a:ea typeface="Calibri"/>
                          <a:cs typeface="Arial" panose="020B0604020202020204" pitchFamily="34" charset="0"/>
                        </a:rPr>
                        <a:t>62</a:t>
                      </a:r>
                    </a:p>
                  </a:txBody>
                  <a:tcPr marL="63580" marR="63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latin typeface="Arial" panose="020B0604020202020204" pitchFamily="34" charset="0"/>
                          <a:ea typeface="Calibri"/>
                          <a:cs typeface="Arial" panose="020B0604020202020204" pitchFamily="34" charset="0"/>
                        </a:rPr>
                        <a:t>65</a:t>
                      </a:r>
                    </a:p>
                  </a:txBody>
                  <a:tcPr marL="63580" marR="63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latin typeface="Arial" panose="020B0604020202020204" pitchFamily="34" charset="0"/>
                          <a:ea typeface="Calibri"/>
                          <a:cs typeface="Arial" panose="020B0604020202020204" pitchFamily="34" charset="0"/>
                        </a:rPr>
                        <a:t>65</a:t>
                      </a:r>
                    </a:p>
                  </a:txBody>
                  <a:tcPr marL="63580" marR="63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266700" y="4648200"/>
            <a:ext cx="8686800" cy="1354217"/>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The San Antonio area’s ozone values exceed the 2015 ozone threshold of </a:t>
            </a:r>
            <a:r>
              <a:rPr lang="en-US" b="1" dirty="0">
                <a:solidFill>
                  <a:schemeClr val="bg1"/>
                </a:solidFill>
                <a:latin typeface="Arial" panose="020B0604020202020204" pitchFamily="34" charset="0"/>
                <a:cs typeface="Arial" panose="020B0604020202020204" pitchFamily="34" charset="0"/>
              </a:rPr>
              <a:t>70</a:t>
            </a:r>
            <a:r>
              <a:rPr lang="en-US" dirty="0">
                <a:solidFill>
                  <a:schemeClr val="bg1"/>
                </a:solidFill>
                <a:latin typeface="Arial" panose="020B0604020202020204" pitchFamily="34" charset="0"/>
                <a:cs typeface="Arial" panose="020B0604020202020204" pitchFamily="34" charset="0"/>
              </a:rPr>
              <a:t> ppb.</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This places the area in violation of the standard and, if the Environmental Protection Agency (EPA) designates areas in 2017 based on the 2015 – 2017 averaging period, this indicates the San Antonio area would be designated nonattainment for ozone.</a:t>
            </a:r>
          </a:p>
        </p:txBody>
      </p:sp>
      <p:sp>
        <p:nvSpPr>
          <p:cNvPr id="4" name="TextBox 3"/>
          <p:cNvSpPr txBox="1"/>
          <p:nvPr/>
        </p:nvSpPr>
        <p:spPr>
          <a:xfrm>
            <a:off x="609600" y="4328745"/>
            <a:ext cx="8305800" cy="430887"/>
          </a:xfrm>
          <a:prstGeom prst="rect">
            <a:avLst/>
          </a:prstGeom>
          <a:noFill/>
        </p:spPr>
        <p:txBody>
          <a:bodyPr wrap="square" rtlCol="0">
            <a:spAutoFit/>
          </a:bodyPr>
          <a:lstStyle/>
          <a:p>
            <a:r>
              <a:rPr lang="en-US" sz="1100" dirty="0">
                <a:solidFill>
                  <a:schemeClr val="bg1">
                    <a:lumMod val="50000"/>
                  </a:schemeClr>
                </a:solidFill>
                <a:latin typeface="Arial" panose="020B0604020202020204" pitchFamily="34" charset="0"/>
                <a:cs typeface="Arial" panose="020B0604020202020204" pitchFamily="34" charset="0"/>
              </a:rPr>
              <a:t>Source:    Alamo Area Council of Governments</a:t>
            </a: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7094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sz="3600" dirty="0">
                <a:ea typeface="Tahoma" panose="020B0604030504040204" pitchFamily="34" charset="0"/>
                <a:cs typeface="Tahoma" panose="020B0604030504040204" pitchFamily="34" charset="0"/>
              </a:rPr>
              <a:t>Transportation</a:t>
            </a:r>
            <a:r>
              <a:rPr lang="en-US" altLang="en-US" dirty="0">
                <a:ea typeface="Tahoma" panose="020B0604030504040204" pitchFamily="34" charset="0"/>
                <a:cs typeface="Tahoma" panose="020B0604030504040204" pitchFamily="34" charset="0"/>
              </a:rPr>
              <a:t> Conformity</a:t>
            </a:r>
          </a:p>
        </p:txBody>
      </p:sp>
      <p:sp>
        <p:nvSpPr>
          <p:cNvPr id="2" name="Text Placeholder 1">
            <a:extLst>
              <a:ext uri="{FF2B5EF4-FFF2-40B4-BE49-F238E27FC236}">
                <a16:creationId xmlns:a16="http://schemas.microsoft.com/office/drawing/2014/main" id="{E1C1E25C-5738-4F2D-8F8E-8F56F3290AAC}"/>
              </a:ext>
            </a:extLst>
          </p:cNvPr>
          <p:cNvSpPr>
            <a:spLocks noGrp="1"/>
          </p:cNvSpPr>
          <p:nvPr>
            <p:ph type="body" sz="quarter" idx="10"/>
          </p:nvPr>
        </p:nvSpPr>
        <p:spPr/>
        <p:txBody>
          <a:bodyPr/>
          <a:lstStyle/>
          <a:p>
            <a:pPr marL="0" indent="0">
              <a:spcBef>
                <a:spcPts val="0"/>
              </a:spcBef>
              <a:buNone/>
            </a:pPr>
            <a:r>
              <a:rPr lang="en-US" altLang="en-US" dirty="0">
                <a:ea typeface="Tahoma" panose="020B0604030504040204" pitchFamily="34" charset="0"/>
                <a:cs typeface="Tahoma" panose="020B0604030504040204" pitchFamily="34" charset="0"/>
              </a:rPr>
              <a:t>A non-attainment designation for ozone will require the MPO to undertake Transportation Conformity</a:t>
            </a:r>
          </a:p>
          <a:p>
            <a:pPr marL="0" indent="0">
              <a:spcBef>
                <a:spcPts val="0"/>
              </a:spcBef>
              <a:buNone/>
            </a:pPr>
            <a:endParaRPr lang="en-US" altLang="en-US" dirty="0">
              <a:ea typeface="Tahoma" panose="020B0604030504040204" pitchFamily="34" charset="0"/>
              <a:cs typeface="Tahoma" panose="020B0604030504040204" pitchFamily="34" charset="0"/>
            </a:endParaRPr>
          </a:p>
          <a:p>
            <a:pPr marL="0" indent="0">
              <a:spcBef>
                <a:spcPts val="0"/>
              </a:spcBef>
              <a:buNone/>
            </a:pPr>
            <a:r>
              <a:rPr lang="en-US" altLang="en-US" dirty="0">
                <a:ea typeface="Tahoma" panose="020B0604030504040204" pitchFamily="34" charset="0"/>
                <a:cs typeface="Tahoma" panose="020B0604030504040204" pitchFamily="34" charset="0"/>
              </a:rPr>
              <a:t>Transportation Conformity means </a:t>
            </a:r>
            <a:r>
              <a:rPr lang="en-US" altLang="en-US" b="1" dirty="0">
                <a:solidFill>
                  <a:srgbClr val="28396D"/>
                </a:solidFill>
                <a:ea typeface="Tahoma" panose="020B0604030504040204" pitchFamily="34" charset="0"/>
                <a:cs typeface="Tahoma" panose="020B0604030504040204" pitchFamily="34" charset="0"/>
              </a:rPr>
              <a:t>evaluating future transportation projects to ensure they do not cause further harm to air quality  </a:t>
            </a:r>
          </a:p>
          <a:p>
            <a:endParaRPr lang="en-US" dirty="0"/>
          </a:p>
        </p:txBody>
      </p:sp>
      <p:sp>
        <p:nvSpPr>
          <p:cNvPr id="6148" name="Rectangle 8"/>
          <p:cNvSpPr>
            <a:spLocks noChangeArrowheads="1"/>
          </p:cNvSpPr>
          <p:nvPr/>
        </p:nvSpPr>
        <p:spPr bwMode="auto">
          <a:xfrm>
            <a:off x="-41275" y="2982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Tree>
    <p:extLst>
      <p:ext uri="{BB962C8B-B14F-4D97-AF65-F5344CB8AC3E}">
        <p14:creationId xmlns:p14="http://schemas.microsoft.com/office/powerpoint/2010/main" val="138730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9450080"/>
              </p:ext>
            </p:extLst>
          </p:nvPr>
        </p:nvGraphicFramePr>
        <p:xfrm>
          <a:off x="457200" y="1066800"/>
          <a:ext cx="8534400" cy="5035289"/>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algn="ctr">
                        <a:lnSpc>
                          <a:spcPct val="107000"/>
                        </a:lnSpc>
                      </a:pPr>
                      <a:r>
                        <a:rPr lang="en-US" sz="1600" b="1" dirty="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solidFill>
                      <a:srgbClr val="28396D"/>
                    </a:solidFill>
                  </a:tcPr>
                </a:tc>
                <a:tc>
                  <a:txBody>
                    <a:bodyPr/>
                    <a:lstStyle/>
                    <a:p>
                      <a:pPr marL="0" marR="0" algn="ctr">
                        <a:lnSpc>
                          <a:spcPct val="107000"/>
                        </a:lnSpc>
                        <a:spcBef>
                          <a:spcPts val="0"/>
                        </a:spcBef>
                        <a:spcAft>
                          <a:spcPts val="0"/>
                        </a:spcAft>
                      </a:pPr>
                      <a:r>
                        <a:rPr lang="en-US" sz="1600" b="1" dirty="0">
                          <a:effectLst/>
                        </a:rPr>
                        <a:t>U.S. Rank Population Change</a:t>
                      </a:r>
                    </a:p>
                  </a:txBody>
                  <a:tcPr marL="61254" marR="61254" marT="0" marB="0" anchor="b">
                    <a:solidFill>
                      <a:srgbClr val="28396D"/>
                    </a:solidFill>
                  </a:tcPr>
                </a:tc>
                <a:tc>
                  <a:txBody>
                    <a:bodyPr/>
                    <a:lstStyle/>
                    <a:p>
                      <a:pPr marL="0" marR="0" algn="ctr">
                        <a:lnSpc>
                          <a:spcPct val="107000"/>
                        </a:lnSpc>
                        <a:spcBef>
                          <a:spcPts val="0"/>
                        </a:spcBef>
                        <a:spcAft>
                          <a:spcPts val="0"/>
                        </a:spcAft>
                      </a:pPr>
                      <a:r>
                        <a:rPr lang="en-US" sz="1600" b="1" dirty="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rgbClr val="28396D"/>
                    </a:solidFill>
                  </a:tcPr>
                </a:tc>
                <a:tc>
                  <a:txBody>
                    <a:bodyPr/>
                    <a:lstStyle/>
                    <a:p>
                      <a:pPr marL="0" marR="0" algn="ctr">
                        <a:lnSpc>
                          <a:spcPct val="107000"/>
                        </a:lnSpc>
                        <a:spcBef>
                          <a:spcPts val="0"/>
                        </a:spcBef>
                        <a:spcAft>
                          <a:spcPts val="0"/>
                        </a:spcAft>
                      </a:pPr>
                      <a:r>
                        <a:rPr lang="en-US" sz="1600" b="1" dirty="0">
                          <a:solidFill>
                            <a:schemeClr val="tx1"/>
                          </a:solidFill>
                          <a:effectLst/>
                        </a:rPr>
                        <a:t>Percent of Change from Natural Increase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Percent Change</a:t>
                      </a:r>
                      <a:r>
                        <a:rPr lang="en-US" sz="1600" b="1" baseline="0" dirty="0">
                          <a:solidFill>
                            <a:schemeClr val="tx1"/>
                          </a:solidFill>
                          <a:effectLst/>
                        </a:rPr>
                        <a:t> </a:t>
                      </a:r>
                      <a:r>
                        <a:rPr lang="en-US" sz="1600" b="1" dirty="0">
                          <a:solidFill>
                            <a:schemeClr val="tx1"/>
                          </a:solidFill>
                          <a:effectLst/>
                        </a:rPr>
                        <a:t>from Domestic  Migration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6">
                        <a:lumMod val="60000"/>
                        <a:lumOff val="4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Percent Change from International Migration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3">
                        <a:lumMod val="60000"/>
                        <a:lumOff val="40000"/>
                      </a:schemeClr>
                    </a:solidFill>
                  </a:tcPr>
                </a:tc>
                <a:extLst>
                  <a:ext uri="{0D108BD9-81ED-4DB2-BD59-A6C34878D82A}">
                    <a16:rowId xmlns:a16="http://schemas.microsoft.com/office/drawing/2014/main" val="10000"/>
                  </a:ext>
                </a:extLst>
              </a:tr>
              <a:tr h="320373">
                <a:tc>
                  <a:txBody>
                    <a:bodyPr/>
                    <a:lstStyle/>
                    <a:p>
                      <a:pPr algn="ctr" fontAlgn="b"/>
                      <a:r>
                        <a:rPr lang="en-US" sz="1800" b="1" i="0" u="none" strike="noStrike" dirty="0">
                          <a:solidFill>
                            <a:schemeClr val="bg1"/>
                          </a:solidFill>
                          <a:effectLst/>
                          <a:latin typeface="Calibri" panose="020F0502020204030204" pitchFamily="34" charset="0"/>
                        </a:rPr>
                        <a:t>Harris</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56,587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79.9%</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-27.9%</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48.1%</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1"/>
                  </a:ext>
                </a:extLst>
              </a:tr>
              <a:tr h="320373">
                <a:tc>
                  <a:txBody>
                    <a:bodyPr/>
                    <a:lstStyle/>
                    <a:p>
                      <a:pPr algn="ctr" fontAlgn="b"/>
                      <a:r>
                        <a:rPr lang="en-US" sz="1800" b="1" i="0" u="none" strike="noStrike" dirty="0">
                          <a:solidFill>
                            <a:schemeClr val="bg1"/>
                          </a:solidFill>
                          <a:effectLst/>
                          <a:latin typeface="Calibri" panose="020F0502020204030204" pitchFamily="34" charset="0"/>
                        </a:rPr>
                        <a:t>Tarrant</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35,462 </a:t>
                      </a:r>
                    </a:p>
                  </a:txBody>
                  <a:tcPr marL="9525" marR="9525" marT="9525" marB="0" anchor="b">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44.4%</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37.7%</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17.9%</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2"/>
                  </a:ext>
                </a:extLst>
              </a:tr>
              <a:tr h="320373">
                <a:tc>
                  <a:txBody>
                    <a:bodyPr/>
                    <a:lstStyle/>
                    <a:p>
                      <a:pPr algn="ctr" fontAlgn="b"/>
                      <a:r>
                        <a:rPr lang="en-US" sz="1800" b="1" i="0" u="none" strike="noStrike" dirty="0">
                          <a:solidFill>
                            <a:schemeClr val="bg1"/>
                          </a:solidFill>
                          <a:effectLst/>
                          <a:latin typeface="Calibri" panose="020F0502020204030204" pitchFamily="34" charset="0"/>
                        </a:rPr>
                        <a:t>Bexar</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7</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33,198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44.6%</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39.3%</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16.1%</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3"/>
                  </a:ext>
                </a:extLst>
              </a:tr>
              <a:tr h="320373">
                <a:tc>
                  <a:txBody>
                    <a:bodyPr/>
                    <a:lstStyle/>
                    <a:p>
                      <a:pPr algn="ctr" fontAlgn="b"/>
                      <a:r>
                        <a:rPr lang="en-US" sz="1800" b="1" i="0" u="none" strike="noStrike" dirty="0">
                          <a:solidFill>
                            <a:schemeClr val="bg1"/>
                          </a:solidFill>
                          <a:effectLst/>
                          <a:latin typeface="Calibri" panose="020F0502020204030204" pitchFamily="34" charset="0"/>
                        </a:rPr>
                        <a:t>Dallas</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29,209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79.9%</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-20.9%</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41.0%</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4"/>
                  </a:ext>
                </a:extLst>
              </a:tr>
              <a:tr h="320373">
                <a:tc>
                  <a:txBody>
                    <a:bodyPr/>
                    <a:lstStyle/>
                    <a:p>
                      <a:pPr algn="ctr" fontAlgn="b"/>
                      <a:r>
                        <a:rPr lang="en-US" sz="1800" b="1" i="0" u="none" strike="noStrike" dirty="0">
                          <a:solidFill>
                            <a:schemeClr val="bg1"/>
                          </a:solidFill>
                          <a:effectLst/>
                          <a:latin typeface="Calibri" panose="020F0502020204030204" pitchFamily="34" charset="0"/>
                        </a:rPr>
                        <a:t>Denton</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27,689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23.9%</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67.1%</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9.0%</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5"/>
                  </a:ext>
                </a:extLst>
              </a:tr>
              <a:tr h="320373">
                <a:tc>
                  <a:txBody>
                    <a:bodyPr/>
                    <a:lstStyle/>
                    <a:p>
                      <a:pPr algn="ctr" fontAlgn="b"/>
                      <a:r>
                        <a:rPr lang="en-US" sz="1800" b="1" i="0" u="none" strike="noStrike" dirty="0">
                          <a:solidFill>
                            <a:schemeClr val="bg1"/>
                          </a:solidFill>
                          <a:effectLst/>
                          <a:latin typeface="Calibri" panose="020F0502020204030204" pitchFamily="34" charset="0"/>
                        </a:rPr>
                        <a:t>Fort Bend</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27,388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24.8%</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59.4%</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15.8%</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6"/>
                  </a:ext>
                </a:extLst>
              </a:tr>
              <a:tr h="320373">
                <a:tc>
                  <a:txBody>
                    <a:bodyPr/>
                    <a:lstStyle/>
                    <a:p>
                      <a:pPr algn="ctr" fontAlgn="b"/>
                      <a:r>
                        <a:rPr lang="en-US" sz="1800" b="1" i="0" u="none" strike="noStrike" dirty="0">
                          <a:solidFill>
                            <a:schemeClr val="bg1"/>
                          </a:solidFill>
                          <a:effectLst/>
                          <a:latin typeface="Calibri" panose="020F0502020204030204" pitchFamily="34" charset="0"/>
                        </a:rPr>
                        <a:t>Collin</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26,506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25.8%</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58.7%</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15.5%</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7"/>
                  </a:ext>
                </a:extLst>
              </a:tr>
              <a:tr h="320373">
                <a:tc>
                  <a:txBody>
                    <a:bodyPr/>
                    <a:lstStyle/>
                    <a:p>
                      <a:pPr algn="ctr" fontAlgn="b"/>
                      <a:r>
                        <a:rPr lang="en-US" sz="1800" b="1" i="0" u="none" strike="noStrike" dirty="0">
                          <a:solidFill>
                            <a:schemeClr val="bg1"/>
                          </a:solidFill>
                          <a:effectLst/>
                          <a:latin typeface="Calibri" panose="020F0502020204030204" pitchFamily="34" charset="0"/>
                        </a:rPr>
                        <a:t>Travis</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17</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24,505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44.2%</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33.3%</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22.5%</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8"/>
                  </a:ext>
                </a:extLst>
              </a:tr>
              <a:tr h="320373">
                <a:tc>
                  <a:txBody>
                    <a:bodyPr/>
                    <a:lstStyle/>
                    <a:p>
                      <a:pPr algn="ctr" fontAlgn="b"/>
                      <a:r>
                        <a:rPr lang="en-US" sz="1800" b="1" i="0" u="none" strike="noStrike" dirty="0">
                          <a:solidFill>
                            <a:schemeClr val="bg1"/>
                          </a:solidFill>
                          <a:effectLst/>
                          <a:latin typeface="Calibri" panose="020F0502020204030204" pitchFamily="34" charset="0"/>
                        </a:rPr>
                        <a:t>Williamson</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22</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20,659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20.3%</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74.1%</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5.6%</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09"/>
                  </a:ext>
                </a:extLst>
              </a:tr>
              <a:tr h="320373">
                <a:tc>
                  <a:txBody>
                    <a:bodyPr/>
                    <a:lstStyle/>
                    <a:p>
                      <a:pPr algn="ctr" fontAlgn="b"/>
                      <a:r>
                        <a:rPr lang="en-US" sz="1800" b="1" i="0" u="none" strike="noStrike" dirty="0">
                          <a:solidFill>
                            <a:schemeClr val="bg1"/>
                          </a:solidFill>
                          <a:effectLst/>
                          <a:latin typeface="Calibri" panose="020F0502020204030204" pitchFamily="34" charset="0"/>
                        </a:rPr>
                        <a:t>Montgomery</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19,769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18.5%</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73.5%</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8.0%</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10"/>
                  </a:ext>
                </a:extLst>
              </a:tr>
              <a:tr h="320373">
                <a:tc>
                  <a:txBody>
                    <a:bodyPr/>
                    <a:lstStyle/>
                    <a:p>
                      <a:pPr algn="ctr" fontAlgn="b"/>
                      <a:r>
                        <a:rPr lang="en-US" sz="1800" b="1" i="0" u="none" strike="noStrike" dirty="0">
                          <a:solidFill>
                            <a:schemeClr val="bg1"/>
                          </a:solidFill>
                          <a:effectLst/>
                          <a:latin typeface="Calibri" panose="020F0502020204030204" pitchFamily="34" charset="0"/>
                        </a:rPr>
                        <a:t>Hidalgo*</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54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10,529 </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113.5%</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-33.4%</a:t>
                      </a:r>
                    </a:p>
                  </a:txBody>
                  <a:tcPr marL="3810" marR="3810" marT="3810" marB="0" anchor="b">
                    <a:solidFill>
                      <a:schemeClr val="accent6">
                        <a:lumMod val="60000"/>
                        <a:lumOff val="4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19.9%</a:t>
                      </a:r>
                    </a:p>
                  </a:txBody>
                  <a:tcPr marL="3810" marR="3810" marT="3810" marB="0" anchor="b">
                    <a:solidFill>
                      <a:schemeClr val="accent3">
                        <a:lumMod val="60000"/>
                        <a:lumOff val="40000"/>
                      </a:schemeClr>
                    </a:solidFill>
                  </a:tcPr>
                </a:tc>
                <a:extLst>
                  <a:ext uri="{0D108BD9-81ED-4DB2-BD59-A6C34878D82A}">
                    <a16:rowId xmlns:a16="http://schemas.microsoft.com/office/drawing/2014/main" val="10011"/>
                  </a:ext>
                </a:extLst>
              </a:tr>
              <a:tr h="309011">
                <a:tc gridSpan="6">
                  <a:txBody>
                    <a:bodyPr/>
                    <a:lstStyle/>
                    <a:p>
                      <a:pPr marL="0" marR="0">
                        <a:lnSpc>
                          <a:spcPct val="107000"/>
                        </a:lnSpc>
                        <a:spcBef>
                          <a:spcPts val="0"/>
                        </a:spcBef>
                        <a:spcAft>
                          <a:spcPts val="0"/>
                        </a:spcAft>
                      </a:pPr>
                      <a:r>
                        <a:rPr lang="en-US" sz="1200" dirty="0">
                          <a:solidFill>
                            <a:srgbClr val="28396D"/>
                          </a:solidFill>
                          <a:effectLst/>
                          <a:latin typeface="Calibri" panose="020F0502020204030204" pitchFamily="34" charset="0"/>
                          <a:ea typeface="Calibri" panose="020F0502020204030204" pitchFamily="34" charset="0"/>
                          <a:cs typeface="Times New Roman" panose="02020603050405020304" pitchFamily="18" charset="0"/>
                        </a:rPr>
                        <a:t>Hidalgo</a:t>
                      </a:r>
                      <a:r>
                        <a:rPr lang="en-US" sz="1200" baseline="0" dirty="0">
                          <a:solidFill>
                            <a:srgbClr val="28396D"/>
                          </a:solidFill>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dirty="0">
                          <a:solidFill>
                            <a:srgbClr val="28396D"/>
                          </a:solidFill>
                          <a:effectLst/>
                        </a:rPr>
                        <a:t>Source: U.S. Census  Bureau, 2016 Vintage Population Estimates</a:t>
                      </a:r>
                      <a:endParaRPr lang="en-US" sz="1050" dirty="0">
                        <a:solidFill>
                          <a:srgbClr val="2839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no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4" name="Rectangle 13"/>
          <p:cNvSpPr/>
          <p:nvPr/>
        </p:nvSpPr>
        <p:spPr>
          <a:xfrm>
            <a:off x="381000" y="3124200"/>
            <a:ext cx="8763000" cy="304800"/>
          </a:xfrm>
          <a:prstGeom prst="rect">
            <a:avLst/>
          </a:prstGeom>
        </p:spPr>
        <p:txBody>
          <a:bodyPr rtlCol="0" anchor="ctr">
            <a:spAutoFit/>
          </a:bodyPr>
          <a:lstStyle/>
          <a:p>
            <a:pPr algn="ctr" defTabSz="914400" eaLnBrk="0" fontAlgn="base" hangingPunct="0">
              <a:spcBef>
                <a:spcPct val="0"/>
              </a:spcBef>
              <a:spcAft>
                <a:spcPct val="0"/>
              </a:spcAft>
            </a:pPr>
            <a:endParaRPr lang="en-US" sz="2400" dirty="0">
              <a:solidFill>
                <a:srgbClr val="44546A"/>
              </a:solidFill>
              <a:latin typeface="Arial" charset="0"/>
              <a:ea typeface="ＭＳ Ｐゴシック" pitchFamily="-16" charset="-128"/>
            </a:endParaRPr>
          </a:p>
        </p:txBody>
      </p:sp>
      <p:sp>
        <p:nvSpPr>
          <p:cNvPr id="15" name="TextBox 14"/>
          <p:cNvSpPr txBox="1"/>
          <p:nvPr/>
        </p:nvSpPr>
        <p:spPr>
          <a:xfrm>
            <a:off x="457200" y="2743200"/>
            <a:ext cx="8534400" cy="304799"/>
          </a:xfrm>
          <a:prstGeom prst="rect">
            <a:avLst/>
          </a:prstGeom>
          <a:noFill/>
          <a:ln w="57150">
            <a:solidFill>
              <a:srgbClr val="FF0000"/>
            </a:solidFill>
          </a:ln>
        </p:spPr>
        <p:txBody>
          <a:bodyPr wrap="square" rtlCol="0">
            <a:spAutoFit/>
          </a:bodyPr>
          <a:lstStyle/>
          <a:p>
            <a:pPr defTabSz="914400" eaLnBrk="0" fontAlgn="base" hangingPunct="0">
              <a:spcBef>
                <a:spcPct val="0"/>
              </a:spcBef>
              <a:spcAft>
                <a:spcPct val="0"/>
              </a:spcAft>
            </a:pPr>
            <a:endParaRPr lang="en-US" sz="1100" dirty="0">
              <a:solidFill>
                <a:prstClr val="black"/>
              </a:solidFill>
              <a:latin typeface="Arial" charset="0"/>
              <a:ea typeface="ＭＳ Ｐゴシック" pitchFamily="-16" charset="-128"/>
            </a:endParaRPr>
          </a:p>
        </p:txBody>
      </p:sp>
      <p:sp>
        <p:nvSpPr>
          <p:cNvPr id="6" name="Title 5">
            <a:extLst>
              <a:ext uri="{FF2B5EF4-FFF2-40B4-BE49-F238E27FC236}">
                <a16:creationId xmlns:a16="http://schemas.microsoft.com/office/drawing/2014/main" id="{1AD0095E-61CC-4AAF-A48B-06DE566E580F}"/>
              </a:ext>
            </a:extLst>
          </p:cNvPr>
          <p:cNvSpPr>
            <a:spLocks noGrp="1"/>
          </p:cNvSpPr>
          <p:nvPr>
            <p:ph type="title"/>
          </p:nvPr>
        </p:nvSpPr>
        <p:spPr/>
        <p:txBody>
          <a:bodyPr>
            <a:noAutofit/>
          </a:bodyPr>
          <a:lstStyle/>
          <a:p>
            <a:pPr eaLnBrk="0" fontAlgn="base" hangingPunct="0">
              <a:spcAft>
                <a:spcPct val="0"/>
              </a:spcAft>
            </a:pPr>
            <a:r>
              <a:rPr lang="en-US" sz="2800" dirty="0">
                <a:ea typeface="ＭＳ Ｐゴシック" pitchFamily="-16" charset="-128"/>
              </a:rPr>
              <a:t>Top Counties for </a:t>
            </a:r>
            <a:r>
              <a:rPr lang="en-US" sz="2800" dirty="0">
                <a:solidFill>
                  <a:srgbClr val="FFC000"/>
                </a:solidFill>
                <a:ea typeface="ＭＳ Ｐゴシック" pitchFamily="-16" charset="-128"/>
              </a:rPr>
              <a:t>Numeric Growth </a:t>
            </a:r>
            <a:r>
              <a:rPr lang="en-US" sz="2800" dirty="0">
                <a:ea typeface="ＭＳ Ｐゴシック" pitchFamily="-16" charset="-128"/>
              </a:rPr>
              <a:t>in Texas 2015-2016</a:t>
            </a:r>
            <a:br>
              <a:rPr lang="en-US" sz="2800" dirty="0">
                <a:ea typeface="ＭＳ Ｐゴシック" pitchFamily="-16" charset="-128"/>
              </a:rPr>
            </a:br>
            <a:r>
              <a:rPr lang="en-US" sz="1600" dirty="0">
                <a:ea typeface="ＭＳ Ｐゴシック" pitchFamily="-16" charset="-128"/>
              </a:rPr>
              <a:t>Presented by: Lloyd Potter, State Demographer, WTS Luncheon, February 21, 2018</a:t>
            </a:r>
          </a:p>
        </p:txBody>
      </p:sp>
      <p:sp>
        <p:nvSpPr>
          <p:cNvPr id="9" name="TextBox 8">
            <a:extLst>
              <a:ext uri="{FF2B5EF4-FFF2-40B4-BE49-F238E27FC236}">
                <a16:creationId xmlns:a16="http://schemas.microsoft.com/office/drawing/2014/main" id="{2C2E9BC4-58A1-48B7-BF70-90C5FE02093B}"/>
              </a:ext>
            </a:extLst>
          </p:cNvPr>
          <p:cNvSpPr txBox="1"/>
          <p:nvPr/>
        </p:nvSpPr>
        <p:spPr>
          <a:xfrm>
            <a:off x="70906" y="1766871"/>
            <a:ext cx="419100" cy="2539157"/>
          </a:xfrm>
          <a:prstGeom prst="rect">
            <a:avLst/>
          </a:prstGeom>
          <a:noFill/>
        </p:spPr>
        <p:txBody>
          <a:bodyPr wrap="square" rtlCol="0">
            <a:spAutoFit/>
          </a:bodyPr>
          <a:lstStyle/>
          <a:p>
            <a:endParaRPr lang="en-US" dirty="0"/>
          </a:p>
          <a:p>
            <a:r>
              <a:rPr lang="en-US" dirty="0"/>
              <a:t>4</a:t>
            </a:r>
          </a:p>
          <a:p>
            <a:r>
              <a:rPr lang="en-US" dirty="0"/>
              <a:t>5</a:t>
            </a:r>
          </a:p>
          <a:p>
            <a:pPr>
              <a:spcBef>
                <a:spcPts val="600"/>
              </a:spcBef>
            </a:pPr>
            <a:r>
              <a:rPr lang="en-US" dirty="0"/>
              <a:t>7</a:t>
            </a:r>
          </a:p>
          <a:p>
            <a:r>
              <a:rPr lang="en-US" dirty="0"/>
              <a:t>8</a:t>
            </a:r>
          </a:p>
          <a:p>
            <a:pPr>
              <a:spcBef>
                <a:spcPts val="600"/>
              </a:spcBef>
            </a:pPr>
            <a:r>
              <a:rPr lang="en-US" dirty="0"/>
              <a:t>9</a:t>
            </a:r>
          </a:p>
          <a:p>
            <a:endParaRPr lang="en-US" dirty="0"/>
          </a:p>
          <a:p>
            <a:pPr>
              <a:spcBef>
                <a:spcPts val="600"/>
              </a:spcBef>
            </a:pPr>
            <a:r>
              <a:rPr lang="en-US" dirty="0"/>
              <a:t>10</a:t>
            </a:r>
          </a:p>
        </p:txBody>
      </p:sp>
      <p:sp>
        <p:nvSpPr>
          <p:cNvPr id="10" name="TextBox 9">
            <a:extLst>
              <a:ext uri="{FF2B5EF4-FFF2-40B4-BE49-F238E27FC236}">
                <a16:creationId xmlns:a16="http://schemas.microsoft.com/office/drawing/2014/main" id="{B52F3EE5-9E21-4621-A949-E9C0CBD1DBC9}"/>
              </a:ext>
            </a:extLst>
          </p:cNvPr>
          <p:cNvSpPr txBox="1"/>
          <p:nvPr/>
        </p:nvSpPr>
        <p:spPr>
          <a:xfrm>
            <a:off x="0" y="-536751"/>
            <a:ext cx="461665" cy="2585323"/>
          </a:xfrm>
          <a:prstGeom prst="rect">
            <a:avLst/>
          </a:prstGeom>
          <a:noFill/>
        </p:spPr>
        <p:txBody>
          <a:bodyPr vert="vert270" wrap="square" rtlCol="0">
            <a:spAutoFit/>
          </a:bodyPr>
          <a:lstStyle/>
          <a:p>
            <a:r>
              <a:rPr lang="en-US" dirty="0"/>
              <a:t>2016-2017</a:t>
            </a:r>
          </a:p>
        </p:txBody>
      </p:sp>
    </p:spTree>
    <p:extLst>
      <p:ext uri="{BB962C8B-B14F-4D97-AF65-F5344CB8AC3E}">
        <p14:creationId xmlns:p14="http://schemas.microsoft.com/office/powerpoint/2010/main" val="2536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3432" y="2211028"/>
            <a:ext cx="4285391" cy="38473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AAMPO Study Area</a:t>
            </a:r>
          </a:p>
        </p:txBody>
      </p:sp>
      <p:sp>
        <p:nvSpPr>
          <p:cNvPr id="3" name="TextBox 2"/>
          <p:cNvSpPr txBox="1"/>
          <p:nvPr/>
        </p:nvSpPr>
        <p:spPr>
          <a:xfrm>
            <a:off x="1219200" y="4519938"/>
            <a:ext cx="1296928" cy="369332"/>
          </a:xfrm>
          <a:prstGeom prst="rect">
            <a:avLst/>
          </a:prstGeom>
          <a:noFill/>
        </p:spPr>
        <p:txBody>
          <a:bodyPr wrap="square" rtlCol="0">
            <a:spAutoFit/>
          </a:bodyPr>
          <a:lstStyle/>
          <a:p>
            <a:pPr algn="ctr"/>
            <a:r>
              <a:rPr lang="en-US" dirty="0">
                <a:solidFill>
                  <a:schemeClr val="bg1"/>
                </a:solidFill>
              </a:rPr>
              <a:t>Bexar</a:t>
            </a:r>
          </a:p>
        </p:txBody>
      </p:sp>
      <p:sp>
        <p:nvSpPr>
          <p:cNvPr id="15" name="TextBox 14"/>
          <p:cNvSpPr txBox="1"/>
          <p:nvPr/>
        </p:nvSpPr>
        <p:spPr>
          <a:xfrm>
            <a:off x="2010152" y="3352800"/>
            <a:ext cx="1296928" cy="369332"/>
          </a:xfrm>
          <a:prstGeom prst="rect">
            <a:avLst/>
          </a:prstGeom>
          <a:noFill/>
        </p:spPr>
        <p:txBody>
          <a:bodyPr wrap="square" rtlCol="0">
            <a:spAutoFit/>
          </a:bodyPr>
          <a:lstStyle/>
          <a:p>
            <a:pPr algn="ctr"/>
            <a:r>
              <a:rPr lang="en-US" dirty="0">
                <a:solidFill>
                  <a:schemeClr val="bg1"/>
                </a:solidFill>
              </a:rPr>
              <a:t>Comal</a:t>
            </a:r>
          </a:p>
        </p:txBody>
      </p:sp>
      <p:sp>
        <p:nvSpPr>
          <p:cNvPr id="16" name="TextBox 15"/>
          <p:cNvSpPr txBox="1"/>
          <p:nvPr/>
        </p:nvSpPr>
        <p:spPr>
          <a:xfrm>
            <a:off x="3009136" y="4134704"/>
            <a:ext cx="1296928" cy="369332"/>
          </a:xfrm>
          <a:prstGeom prst="rect">
            <a:avLst/>
          </a:prstGeom>
          <a:noFill/>
        </p:spPr>
        <p:txBody>
          <a:bodyPr wrap="square" rtlCol="0">
            <a:spAutoFit/>
          </a:bodyPr>
          <a:lstStyle/>
          <a:p>
            <a:pPr algn="ctr"/>
            <a:r>
              <a:rPr lang="en-US" dirty="0">
                <a:solidFill>
                  <a:schemeClr val="bg1"/>
                </a:solidFill>
              </a:rPr>
              <a:t>Guadalupe</a:t>
            </a:r>
          </a:p>
        </p:txBody>
      </p:sp>
      <p:sp>
        <p:nvSpPr>
          <p:cNvPr id="17" name="TextBox 16"/>
          <p:cNvSpPr txBox="1"/>
          <p:nvPr/>
        </p:nvSpPr>
        <p:spPr>
          <a:xfrm>
            <a:off x="561700" y="2787184"/>
            <a:ext cx="1296928" cy="369332"/>
          </a:xfrm>
          <a:prstGeom prst="rect">
            <a:avLst/>
          </a:prstGeom>
          <a:noFill/>
        </p:spPr>
        <p:txBody>
          <a:bodyPr wrap="square" rtlCol="0">
            <a:spAutoFit/>
          </a:bodyPr>
          <a:lstStyle/>
          <a:p>
            <a:pPr algn="ctr"/>
            <a:r>
              <a:rPr lang="en-US" dirty="0">
                <a:solidFill>
                  <a:schemeClr val="bg1"/>
                </a:solidFill>
              </a:rPr>
              <a:t>Kendall</a:t>
            </a:r>
          </a:p>
        </p:txBody>
      </p:sp>
      <p:sp>
        <p:nvSpPr>
          <p:cNvPr id="4" name="Rectangle 3"/>
          <p:cNvSpPr/>
          <p:nvPr/>
        </p:nvSpPr>
        <p:spPr>
          <a:xfrm>
            <a:off x="5020822" y="5090822"/>
            <a:ext cx="4095671" cy="830997"/>
          </a:xfrm>
          <a:prstGeom prst="rect">
            <a:avLst/>
          </a:prstGeom>
        </p:spPr>
        <p:txBody>
          <a:bodyPr wrap="square">
            <a:spAutoFit/>
          </a:bodyPr>
          <a:lstStyle/>
          <a:p>
            <a:r>
              <a:rPr lang="en-US" sz="4800" dirty="0">
                <a:solidFill>
                  <a:srgbClr val="DF1E33"/>
                </a:solidFill>
                <a:latin typeface="Arial Black" panose="020B0A04020102020204" pitchFamily="34" charset="0"/>
              </a:rPr>
              <a:t>50 million</a:t>
            </a:r>
          </a:p>
        </p:txBody>
      </p:sp>
      <p:sp>
        <p:nvSpPr>
          <p:cNvPr id="6" name="Rectangle 5"/>
          <p:cNvSpPr/>
          <p:nvPr/>
        </p:nvSpPr>
        <p:spPr>
          <a:xfrm>
            <a:off x="5020822" y="5648980"/>
            <a:ext cx="3232419" cy="523220"/>
          </a:xfrm>
          <a:prstGeom prst="rect">
            <a:avLst/>
          </a:prstGeom>
        </p:spPr>
        <p:txBody>
          <a:bodyPr wrap="square">
            <a:spAutoFit/>
          </a:bodyPr>
          <a:lstStyle/>
          <a:p>
            <a:r>
              <a:rPr lang="en-US" sz="2800" dirty="0">
                <a:solidFill>
                  <a:srgbClr val="000000"/>
                </a:solidFill>
              </a:rPr>
              <a:t>miles traveled daily </a:t>
            </a:r>
          </a:p>
        </p:txBody>
      </p:sp>
      <p:sp>
        <p:nvSpPr>
          <p:cNvPr id="18" name="Rectangle 17"/>
          <p:cNvSpPr/>
          <p:nvPr/>
        </p:nvSpPr>
        <p:spPr>
          <a:xfrm>
            <a:off x="4953000" y="3741003"/>
            <a:ext cx="4095671" cy="830997"/>
          </a:xfrm>
          <a:prstGeom prst="rect">
            <a:avLst/>
          </a:prstGeom>
        </p:spPr>
        <p:txBody>
          <a:bodyPr wrap="square">
            <a:spAutoFit/>
          </a:bodyPr>
          <a:lstStyle/>
          <a:p>
            <a:r>
              <a:rPr lang="en-US" sz="4800" dirty="0">
                <a:solidFill>
                  <a:srgbClr val="DF1E33"/>
                </a:solidFill>
                <a:latin typeface="Arial Black" panose="020B0A04020102020204" pitchFamily="34" charset="0"/>
              </a:rPr>
              <a:t>10,000</a:t>
            </a:r>
          </a:p>
        </p:txBody>
      </p:sp>
      <p:sp>
        <p:nvSpPr>
          <p:cNvPr id="19" name="Rectangle 18"/>
          <p:cNvSpPr/>
          <p:nvPr/>
        </p:nvSpPr>
        <p:spPr>
          <a:xfrm>
            <a:off x="5057954" y="4285103"/>
            <a:ext cx="3232419" cy="523220"/>
          </a:xfrm>
          <a:prstGeom prst="rect">
            <a:avLst/>
          </a:prstGeom>
        </p:spPr>
        <p:txBody>
          <a:bodyPr wrap="square">
            <a:spAutoFit/>
          </a:bodyPr>
          <a:lstStyle/>
          <a:p>
            <a:r>
              <a:rPr lang="en-US" sz="2800" dirty="0">
                <a:solidFill>
                  <a:srgbClr val="000000"/>
                </a:solidFill>
              </a:rPr>
              <a:t>lane miles</a:t>
            </a:r>
          </a:p>
        </p:txBody>
      </p:sp>
      <p:sp>
        <p:nvSpPr>
          <p:cNvPr id="20" name="Rectangle 19"/>
          <p:cNvSpPr/>
          <p:nvPr/>
        </p:nvSpPr>
        <p:spPr>
          <a:xfrm>
            <a:off x="5018416" y="2229026"/>
            <a:ext cx="4095671" cy="830997"/>
          </a:xfrm>
          <a:prstGeom prst="rect">
            <a:avLst/>
          </a:prstGeom>
        </p:spPr>
        <p:txBody>
          <a:bodyPr wrap="square">
            <a:spAutoFit/>
          </a:bodyPr>
          <a:lstStyle/>
          <a:p>
            <a:r>
              <a:rPr lang="en-US" sz="4800" dirty="0">
                <a:solidFill>
                  <a:srgbClr val="DF1E33"/>
                </a:solidFill>
                <a:latin typeface="Arial Black" panose="020B0A04020102020204" pitchFamily="34" charset="0"/>
              </a:rPr>
              <a:t>2 million</a:t>
            </a:r>
          </a:p>
        </p:txBody>
      </p:sp>
      <p:sp>
        <p:nvSpPr>
          <p:cNvPr id="21" name="Rectangle 20"/>
          <p:cNvSpPr/>
          <p:nvPr/>
        </p:nvSpPr>
        <p:spPr>
          <a:xfrm>
            <a:off x="5018416" y="2787184"/>
            <a:ext cx="3232419" cy="523220"/>
          </a:xfrm>
          <a:prstGeom prst="rect">
            <a:avLst/>
          </a:prstGeom>
        </p:spPr>
        <p:txBody>
          <a:bodyPr wrap="square">
            <a:spAutoFit/>
          </a:bodyPr>
          <a:lstStyle/>
          <a:p>
            <a:r>
              <a:rPr lang="en-US" sz="2800" dirty="0">
                <a:solidFill>
                  <a:srgbClr val="000000"/>
                </a:solidFill>
              </a:rPr>
              <a:t>residents</a:t>
            </a:r>
          </a:p>
        </p:txBody>
      </p:sp>
    </p:spTree>
    <p:extLst>
      <p:ext uri="{BB962C8B-B14F-4D97-AF65-F5344CB8AC3E}">
        <p14:creationId xmlns:p14="http://schemas.microsoft.com/office/powerpoint/2010/main" val="7324219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8433597"/>
              </p:ext>
            </p:extLst>
          </p:nvPr>
        </p:nvGraphicFramePr>
        <p:xfrm>
          <a:off x="1022222" y="990600"/>
          <a:ext cx="7910111" cy="4876801"/>
        </p:xfrm>
        <a:graphic>
          <a:graphicData uri="http://schemas.openxmlformats.org/drawingml/2006/table">
            <a:tbl>
              <a:tblPr firstRow="1" firstCol="1" bandRow="1">
                <a:tableStyleId>{5C22544A-7EE6-4342-B048-85BDC9FD1C3A}</a:tableStyleId>
              </a:tblPr>
              <a:tblGrid>
                <a:gridCol w="2036267">
                  <a:extLst>
                    <a:ext uri="{9D8B030D-6E8A-4147-A177-3AD203B41FA5}">
                      <a16:colId xmlns:a16="http://schemas.microsoft.com/office/drawing/2014/main" val="20000"/>
                    </a:ext>
                  </a:extLst>
                </a:gridCol>
                <a:gridCol w="626543">
                  <a:extLst>
                    <a:ext uri="{9D8B030D-6E8A-4147-A177-3AD203B41FA5}">
                      <a16:colId xmlns:a16="http://schemas.microsoft.com/office/drawing/2014/main" val="20001"/>
                    </a:ext>
                  </a:extLst>
                </a:gridCol>
                <a:gridCol w="1409724">
                  <a:extLst>
                    <a:ext uri="{9D8B030D-6E8A-4147-A177-3AD203B41FA5}">
                      <a16:colId xmlns:a16="http://schemas.microsoft.com/office/drawing/2014/main" val="20002"/>
                    </a:ext>
                  </a:extLst>
                </a:gridCol>
                <a:gridCol w="1253086">
                  <a:extLst>
                    <a:ext uri="{9D8B030D-6E8A-4147-A177-3AD203B41FA5}">
                      <a16:colId xmlns:a16="http://schemas.microsoft.com/office/drawing/2014/main" val="20005"/>
                    </a:ext>
                  </a:extLst>
                </a:gridCol>
                <a:gridCol w="1253086">
                  <a:extLst>
                    <a:ext uri="{9D8B030D-6E8A-4147-A177-3AD203B41FA5}">
                      <a16:colId xmlns:a16="http://schemas.microsoft.com/office/drawing/2014/main" val="20003"/>
                    </a:ext>
                  </a:extLst>
                </a:gridCol>
                <a:gridCol w="1331405">
                  <a:extLst>
                    <a:ext uri="{9D8B030D-6E8A-4147-A177-3AD203B41FA5}">
                      <a16:colId xmlns:a16="http://schemas.microsoft.com/office/drawing/2014/main" val="20004"/>
                    </a:ext>
                  </a:extLst>
                </a:gridCol>
              </a:tblGrid>
              <a:tr h="1221765">
                <a:tc>
                  <a:txBody>
                    <a:bodyPr/>
                    <a:lstStyle/>
                    <a:p>
                      <a:pPr algn="ctr">
                        <a:lnSpc>
                          <a:spcPct val="107000"/>
                        </a:lnSpc>
                      </a:pPr>
                      <a:r>
                        <a:rPr lang="en-US" sz="1600" dirty="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solidFill>
                      <a:srgbClr val="28396D"/>
                    </a:solidFill>
                  </a:tcPr>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28396D"/>
                    </a:solidFill>
                  </a:tcPr>
                </a:tc>
                <a:tc>
                  <a:txBody>
                    <a:bodyPr/>
                    <a:lstStyle/>
                    <a:p>
                      <a:pPr marL="0" marR="0" algn="ctr">
                        <a:lnSpc>
                          <a:spcPct val="107000"/>
                        </a:lnSpc>
                        <a:spcBef>
                          <a:spcPts val="0"/>
                        </a:spcBef>
                        <a:spcAft>
                          <a:spcPts val="0"/>
                        </a:spcAft>
                      </a:pPr>
                      <a:r>
                        <a:rPr lang="en-US" sz="1600" dirty="0">
                          <a:effectLst/>
                        </a:rPr>
                        <a:t>2015-2016</a:t>
                      </a:r>
                      <a:r>
                        <a:rPr lang="en-US" sz="1600" baseline="0" dirty="0">
                          <a:effectLst/>
                        </a:rPr>
                        <a:t> </a:t>
                      </a:r>
                      <a:r>
                        <a:rPr lang="en-US" sz="1600" dirty="0">
                          <a:effectLst/>
                        </a:rPr>
                        <a:t>Percent Population 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28396D"/>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rPr>
                        <a:t>Percent Change</a:t>
                      </a:r>
                      <a:r>
                        <a:rPr lang="en-US" sz="1600" baseline="0" dirty="0">
                          <a:solidFill>
                            <a:schemeClr val="tx1"/>
                          </a:solidFill>
                          <a:effectLst/>
                        </a:rPr>
                        <a:t> </a:t>
                      </a:r>
                      <a:r>
                        <a:rPr lang="en-US" sz="1600" dirty="0">
                          <a:solidFill>
                            <a:schemeClr val="tx1"/>
                          </a:solidFill>
                          <a:effectLst/>
                        </a:rPr>
                        <a:t>from Natural</a:t>
                      </a:r>
                      <a:r>
                        <a:rPr lang="en-US" sz="1600" baseline="0" dirty="0">
                          <a:solidFill>
                            <a:schemeClr val="tx1"/>
                          </a:solidFill>
                          <a:effectLst/>
                        </a:rPr>
                        <a:t> Increase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600" dirty="0">
                          <a:solidFill>
                            <a:schemeClr val="tx1"/>
                          </a:solidFill>
                          <a:effectLst/>
                        </a:rPr>
                        <a:t>Percent Change</a:t>
                      </a:r>
                      <a:r>
                        <a:rPr lang="en-US" sz="1600" baseline="0" dirty="0">
                          <a:solidFill>
                            <a:schemeClr val="tx1"/>
                          </a:solidFill>
                          <a:effectLst/>
                        </a:rPr>
                        <a:t> </a:t>
                      </a:r>
                      <a:r>
                        <a:rPr lang="en-US" sz="1600" dirty="0">
                          <a:solidFill>
                            <a:schemeClr val="tx1"/>
                          </a:solidFill>
                          <a:effectLst/>
                        </a:rPr>
                        <a:t>from Domestic Migration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600" dirty="0">
                          <a:solidFill>
                            <a:schemeClr val="tx1"/>
                          </a:solidFill>
                          <a:effectLst/>
                        </a:rPr>
                        <a:t>Percent  Change from International</a:t>
                      </a:r>
                    </a:p>
                    <a:p>
                      <a:pPr marL="0" marR="0" algn="ctr">
                        <a:lnSpc>
                          <a:spcPct val="107000"/>
                        </a:lnSpc>
                        <a:spcBef>
                          <a:spcPts val="0"/>
                        </a:spcBef>
                        <a:spcAft>
                          <a:spcPts val="0"/>
                        </a:spcAft>
                      </a:pPr>
                      <a:r>
                        <a:rPr lang="en-US" sz="1600" dirty="0">
                          <a:solidFill>
                            <a:schemeClr val="tx1"/>
                          </a:solidFill>
                          <a:effectLst/>
                        </a:rPr>
                        <a:t>Migration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60000"/>
                        <a:lumOff val="40000"/>
                      </a:schemeClr>
                    </a:solidFill>
                  </a:tcPr>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0.1%</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95.9%</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4.0%</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16.0%</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82.2%</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1.8%</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9.5%</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88.5%</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2.0%</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20.3%</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74.1%</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5.6%</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24.8%</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59.4%</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15.8%</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18.5%</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73.5%</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8.0%</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15.3%</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82.2%</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2.5%</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23.9%</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67.1%</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9.0%</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16.5%</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81.3%</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2.2%</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15.8%</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83.5%</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0.7%</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solidFill>
                      <a:srgbClr val="28396D"/>
                    </a:solidFill>
                  </a:tcPr>
                </a:tc>
                <a:tc>
                  <a:txBody>
                    <a:bodyPr/>
                    <a:lstStyle/>
                    <a:p>
                      <a:pPr algn="ctr" fontAlgn="b"/>
                      <a:r>
                        <a:rPr lang="en-US" sz="1800" b="0" i="0" u="none" strike="noStrike" dirty="0">
                          <a:solidFill>
                            <a:schemeClr val="tx1"/>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1"/>
                          </a:solidFill>
                          <a:effectLst/>
                          <a:latin typeface="Calibri" panose="020F0502020204030204" pitchFamily="34" charset="0"/>
                        </a:rPr>
                        <a:t>19.3%</a:t>
                      </a:r>
                    </a:p>
                  </a:txBody>
                  <a:tcPr marL="3810" marR="3810" marT="3810" marB="0" anchor="b">
                    <a:solidFill>
                      <a:schemeClr val="accent4">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78.1%</a:t>
                      </a:r>
                    </a:p>
                  </a:txBody>
                  <a:tcPr marL="3810" marR="3810" marT="3810" marB="0" anchor="b">
                    <a:solidFill>
                      <a:schemeClr val="accent2">
                        <a:lumMod val="40000"/>
                        <a:lumOff val="60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2.6%</a:t>
                      </a:r>
                    </a:p>
                  </a:txBody>
                  <a:tcPr marL="3810" marR="3810" marT="3810" marB="0" anchor="b">
                    <a:solidFill>
                      <a:schemeClr val="accent6">
                        <a:lumMod val="60000"/>
                        <a:lumOff val="40000"/>
                      </a:schemeClr>
                    </a:solidFill>
                  </a:tcPr>
                </a:tc>
                <a:extLst>
                  <a:ext uri="{0D108BD9-81ED-4DB2-BD59-A6C34878D82A}">
                    <a16:rowId xmlns:a16="http://schemas.microsoft.com/office/drawing/2014/main" val="10011"/>
                  </a:ext>
                </a:extLst>
              </a:tr>
            </a:tbl>
          </a:graphicData>
        </a:graphic>
      </p:graphicFrame>
      <p:sp>
        <p:nvSpPr>
          <p:cNvPr id="5" name="Rectangle 4"/>
          <p:cNvSpPr/>
          <p:nvPr/>
        </p:nvSpPr>
        <p:spPr>
          <a:xfrm>
            <a:off x="1057391" y="5896128"/>
            <a:ext cx="4572000" cy="635751"/>
          </a:xfrm>
          <a:prstGeom prst="rect">
            <a:avLst/>
          </a:prstGeom>
        </p:spPr>
        <p:txBody>
          <a:bodyPr>
            <a:spAutoFit/>
          </a:bodyPr>
          <a:lstStyle/>
          <a:p>
            <a:pPr defTabSz="914400" eaLnBrk="0" fontAlgn="base" hangingPunct="0">
              <a:lnSpc>
                <a:spcPct val="107000"/>
              </a:lnSpc>
            </a:pPr>
            <a:r>
              <a:rPr lang="en-US" sz="1100" dirty="0">
                <a:solidFill>
                  <a:srgbClr val="28396D"/>
                </a:solidFill>
                <a:latin typeface="Arial" charset="0"/>
                <a:ea typeface="ＭＳ Ｐゴシック" pitchFamily="-16" charset="-128"/>
              </a:rPr>
              <a:t>*Among Counties with 10,000 or more population in 2016</a:t>
            </a:r>
          </a:p>
          <a:p>
            <a:pPr defTabSz="914400" eaLnBrk="0" fontAlgn="base" hangingPunct="0">
              <a:lnSpc>
                <a:spcPct val="107000"/>
              </a:lnSpc>
            </a:pPr>
            <a:r>
              <a:rPr lang="fr-FR" sz="1100" dirty="0">
                <a:solidFill>
                  <a:srgbClr val="28396D"/>
                </a:solidFill>
                <a:ea typeface="Calibri" panose="020F0502020204030204" pitchFamily="34" charset="0"/>
                <a:cs typeface="Times New Roman" panose="02020603050405020304" pitchFamily="18" charset="0"/>
              </a:rPr>
              <a:t>Source: U.S. Census  Bureau, 2016 Vintage Population </a:t>
            </a:r>
            <a:r>
              <a:rPr lang="fr-FR" sz="1100" dirty="0" err="1">
                <a:solidFill>
                  <a:srgbClr val="28396D"/>
                </a:solidFill>
                <a:ea typeface="Calibri" panose="020F0502020204030204" pitchFamily="34" charset="0"/>
                <a:cs typeface="Times New Roman" panose="02020603050405020304" pitchFamily="18" charset="0"/>
              </a:rPr>
              <a:t>Estimates</a:t>
            </a:r>
            <a:endParaRPr lang="fr-FR" sz="1100" dirty="0">
              <a:solidFill>
                <a:srgbClr val="28396D"/>
              </a:solidFill>
              <a:ea typeface="Calibri" panose="020F0502020204030204" pitchFamily="34" charset="0"/>
              <a:cs typeface="Times New Roman" panose="02020603050405020304" pitchFamily="18" charset="0"/>
            </a:endParaRPr>
          </a:p>
          <a:p>
            <a:pPr defTabSz="914400" eaLnBrk="0" fontAlgn="base" hangingPunct="0">
              <a:lnSpc>
                <a:spcPct val="107000"/>
              </a:lnSpc>
            </a:pPr>
            <a:endParaRPr lang="en-US" sz="1100" dirty="0">
              <a:solidFill>
                <a:srgbClr val="28396D"/>
              </a:solidFill>
              <a:ea typeface="Calibri" panose="020F0502020204030204" pitchFamily="34" charset="0"/>
              <a:cs typeface="Times New Roman" panose="02020603050405020304" pitchFamily="18" charset="0"/>
            </a:endParaRPr>
          </a:p>
        </p:txBody>
      </p:sp>
      <p:sp>
        <p:nvSpPr>
          <p:cNvPr id="2" name="Rectangle 1"/>
          <p:cNvSpPr/>
          <p:nvPr/>
        </p:nvSpPr>
        <p:spPr>
          <a:xfrm>
            <a:off x="6355921" y="990600"/>
            <a:ext cx="1219200" cy="4901184"/>
          </a:xfrm>
          <a:prstGeom prst="rect">
            <a:avLst/>
          </a:prstGeom>
          <a:noFill/>
          <a:ln w="57150">
            <a:solidFill>
              <a:srgbClr val="DF1E33"/>
            </a:solidFill>
          </a:ln>
        </p:spPr>
        <p:txBody>
          <a:bodyPr rtlCol="0" anchor="ctr">
            <a:spAutoFit/>
          </a:bodyPr>
          <a:lstStyle/>
          <a:p>
            <a:pPr algn="ctr" defTabSz="914400" eaLnBrk="0" fontAlgn="base" hangingPunct="0">
              <a:spcBef>
                <a:spcPct val="0"/>
              </a:spcBef>
              <a:spcAft>
                <a:spcPct val="0"/>
              </a:spcAft>
            </a:pPr>
            <a:endParaRPr lang="en-US" sz="2400" dirty="0">
              <a:solidFill>
                <a:srgbClr val="44546A"/>
              </a:solidFill>
              <a:latin typeface="Arial" charset="0"/>
              <a:ea typeface="ＭＳ Ｐゴシック" pitchFamily="-16" charset="-128"/>
            </a:endParaRPr>
          </a:p>
        </p:txBody>
      </p:sp>
      <p:sp>
        <p:nvSpPr>
          <p:cNvPr id="6" name="TextBox 5"/>
          <p:cNvSpPr txBox="1"/>
          <p:nvPr/>
        </p:nvSpPr>
        <p:spPr>
          <a:xfrm>
            <a:off x="1013712" y="2186437"/>
            <a:ext cx="7887498" cy="369332"/>
          </a:xfrm>
          <a:prstGeom prst="rect">
            <a:avLst/>
          </a:prstGeom>
          <a:noFill/>
          <a:ln w="57150">
            <a:solidFill>
              <a:srgbClr val="DF1E33"/>
            </a:solidFill>
          </a:ln>
        </p:spPr>
        <p:txBody>
          <a:bodyPr wrap="square" rtlCol="0">
            <a:spAutoFit/>
          </a:bodyPr>
          <a:lstStyle/>
          <a:p>
            <a:endParaRPr lang="en-US" dirty="0">
              <a:solidFill>
                <a:prstClr val="black"/>
              </a:solidFill>
            </a:endParaRPr>
          </a:p>
        </p:txBody>
      </p:sp>
      <p:sp>
        <p:nvSpPr>
          <p:cNvPr id="7" name="TextBox 6"/>
          <p:cNvSpPr txBox="1"/>
          <p:nvPr/>
        </p:nvSpPr>
        <p:spPr>
          <a:xfrm>
            <a:off x="1013712" y="2860512"/>
            <a:ext cx="7887498" cy="369332"/>
          </a:xfrm>
          <a:prstGeom prst="rect">
            <a:avLst/>
          </a:prstGeom>
          <a:noFill/>
          <a:ln w="57150">
            <a:solidFill>
              <a:srgbClr val="DF1E33"/>
            </a:solidFill>
          </a:ln>
        </p:spPr>
        <p:txBody>
          <a:bodyPr wrap="square" rtlCol="0">
            <a:spAutoFit/>
          </a:bodyPr>
          <a:lstStyle/>
          <a:p>
            <a:endParaRPr lang="en-US" dirty="0">
              <a:solidFill>
                <a:prstClr val="black"/>
              </a:solidFill>
            </a:endParaRPr>
          </a:p>
        </p:txBody>
      </p:sp>
      <p:sp>
        <p:nvSpPr>
          <p:cNvPr id="8" name="TextBox 7"/>
          <p:cNvSpPr txBox="1"/>
          <p:nvPr/>
        </p:nvSpPr>
        <p:spPr>
          <a:xfrm>
            <a:off x="332746" y="886141"/>
            <a:ext cx="461665" cy="1300296"/>
          </a:xfrm>
          <a:prstGeom prst="rect">
            <a:avLst/>
          </a:prstGeom>
          <a:noFill/>
        </p:spPr>
        <p:txBody>
          <a:bodyPr vert="vert270" wrap="square" rtlCol="0">
            <a:spAutoFit/>
          </a:bodyPr>
          <a:lstStyle/>
          <a:p>
            <a:r>
              <a:rPr lang="en-US" dirty="0"/>
              <a:t>2016-2017</a:t>
            </a:r>
          </a:p>
        </p:txBody>
      </p:sp>
      <p:sp>
        <p:nvSpPr>
          <p:cNvPr id="9" name="TextBox 8"/>
          <p:cNvSpPr txBox="1"/>
          <p:nvPr/>
        </p:nvSpPr>
        <p:spPr>
          <a:xfrm>
            <a:off x="104935" y="1999286"/>
            <a:ext cx="1041400" cy="2539157"/>
          </a:xfrm>
          <a:prstGeom prst="rect">
            <a:avLst/>
          </a:prstGeom>
          <a:noFill/>
        </p:spPr>
        <p:txBody>
          <a:bodyPr wrap="square" rtlCol="0">
            <a:spAutoFit/>
          </a:bodyPr>
          <a:lstStyle/>
          <a:p>
            <a:endParaRPr lang="en-US" dirty="0"/>
          </a:p>
          <a:p>
            <a:r>
              <a:rPr lang="en-US" dirty="0"/>
              <a:t>5:  4.9%</a:t>
            </a:r>
          </a:p>
          <a:p>
            <a:r>
              <a:rPr lang="en-US" dirty="0"/>
              <a:t>4:  5.0%</a:t>
            </a:r>
          </a:p>
          <a:p>
            <a:pPr>
              <a:spcBef>
                <a:spcPts val="600"/>
              </a:spcBef>
            </a:pPr>
            <a:r>
              <a:rPr lang="en-US" dirty="0"/>
              <a:t>2:  5.1%</a:t>
            </a:r>
          </a:p>
          <a:p>
            <a:endParaRPr lang="en-US" dirty="0"/>
          </a:p>
          <a:p>
            <a:pPr>
              <a:spcBef>
                <a:spcPts val="600"/>
              </a:spcBef>
            </a:pPr>
            <a:endParaRPr lang="en-US" dirty="0"/>
          </a:p>
          <a:p>
            <a:endParaRPr lang="en-US" dirty="0"/>
          </a:p>
          <a:p>
            <a:pPr>
              <a:spcBef>
                <a:spcPts val="600"/>
              </a:spcBef>
            </a:pPr>
            <a:endParaRPr lang="en-US" dirty="0"/>
          </a:p>
        </p:txBody>
      </p:sp>
      <p:sp>
        <p:nvSpPr>
          <p:cNvPr id="12" name="Title 11">
            <a:extLst>
              <a:ext uri="{FF2B5EF4-FFF2-40B4-BE49-F238E27FC236}">
                <a16:creationId xmlns:a16="http://schemas.microsoft.com/office/drawing/2014/main" id="{698DA1CF-D831-4339-87E1-33C34656BE71}"/>
              </a:ext>
            </a:extLst>
          </p:cNvPr>
          <p:cNvSpPr>
            <a:spLocks noGrp="1"/>
          </p:cNvSpPr>
          <p:nvPr>
            <p:ph type="title"/>
          </p:nvPr>
        </p:nvSpPr>
        <p:spPr/>
        <p:txBody>
          <a:bodyPr>
            <a:noAutofit/>
          </a:bodyPr>
          <a:lstStyle/>
          <a:p>
            <a:pPr eaLnBrk="0" fontAlgn="base" hangingPunct="0">
              <a:spcAft>
                <a:spcPct val="0"/>
              </a:spcAft>
            </a:pPr>
            <a:r>
              <a:rPr lang="en-US" sz="2400" dirty="0">
                <a:solidFill>
                  <a:prstClr val="white"/>
                </a:solidFill>
                <a:latin typeface="Arial" charset="0"/>
                <a:ea typeface="ＭＳ Ｐゴシック" pitchFamily="-16" charset="-128"/>
              </a:rPr>
              <a:t>Top Counties for </a:t>
            </a:r>
            <a:r>
              <a:rPr lang="en-US" sz="2400" dirty="0">
                <a:solidFill>
                  <a:srgbClr val="FFC000"/>
                </a:solidFill>
                <a:latin typeface="Arial" charset="0"/>
                <a:ea typeface="ＭＳ Ｐゴシック" pitchFamily="-16" charset="-128"/>
              </a:rPr>
              <a:t>Percent Growth</a:t>
            </a:r>
            <a:r>
              <a:rPr lang="en-US" sz="2400" dirty="0">
                <a:solidFill>
                  <a:prstClr val="white"/>
                </a:solidFill>
                <a:latin typeface="Arial" charset="0"/>
                <a:ea typeface="ＭＳ Ｐゴシック" pitchFamily="-16" charset="-128"/>
              </a:rPr>
              <a:t>* in Texas 2015-2016</a:t>
            </a:r>
            <a:br>
              <a:rPr lang="en-US" sz="2400" dirty="0">
                <a:solidFill>
                  <a:prstClr val="white"/>
                </a:solidFill>
                <a:latin typeface="Arial" charset="0"/>
                <a:ea typeface="ＭＳ Ｐゴシック" pitchFamily="-16" charset="-128"/>
              </a:rPr>
            </a:br>
            <a:r>
              <a:rPr lang="en-US" sz="1400" dirty="0">
                <a:solidFill>
                  <a:prstClr val="white"/>
                </a:solidFill>
                <a:latin typeface="Arial" charset="0"/>
                <a:ea typeface="ＭＳ Ｐゴシック" pitchFamily="-16" charset="-128"/>
              </a:rPr>
              <a:t>Presented by: Lloyd Potter, State Demographer, WTS Luncheon, February 21, 2018</a:t>
            </a:r>
            <a:endParaRPr lang="en-US" sz="1400" dirty="0"/>
          </a:p>
        </p:txBody>
      </p:sp>
    </p:spTree>
    <p:extLst>
      <p:ext uri="{BB962C8B-B14F-4D97-AF65-F5344CB8AC3E}">
        <p14:creationId xmlns:p14="http://schemas.microsoft.com/office/powerpoint/2010/main" val="111366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7165C-6E77-4A75-8157-964B56BC5CD6}"/>
              </a:ext>
            </a:extLst>
          </p:cNvPr>
          <p:cNvSpPr>
            <a:spLocks noGrp="1"/>
          </p:cNvSpPr>
          <p:nvPr>
            <p:ph type="title"/>
          </p:nvPr>
        </p:nvSpPr>
        <p:spPr>
          <a:xfrm>
            <a:off x="628650" y="772806"/>
            <a:ext cx="5467350" cy="1325563"/>
          </a:xfrm>
        </p:spPr>
        <p:txBody>
          <a:bodyPr/>
          <a:lstStyle/>
          <a:p>
            <a:r>
              <a:rPr lang="en-US" dirty="0"/>
              <a:t>What does this mean for transit?</a:t>
            </a:r>
          </a:p>
        </p:txBody>
      </p:sp>
      <p:sp>
        <p:nvSpPr>
          <p:cNvPr id="4" name="Text Placeholder 3">
            <a:extLst>
              <a:ext uri="{FF2B5EF4-FFF2-40B4-BE49-F238E27FC236}">
                <a16:creationId xmlns:a16="http://schemas.microsoft.com/office/drawing/2014/main" id="{D75F53B0-FA87-4011-8992-1FC4681DBABC}"/>
              </a:ext>
            </a:extLst>
          </p:cNvPr>
          <p:cNvSpPr>
            <a:spLocks noGrp="1"/>
          </p:cNvSpPr>
          <p:nvPr>
            <p:ph type="body" sz="quarter" idx="10"/>
          </p:nvPr>
        </p:nvSpPr>
        <p:spPr/>
        <p:txBody>
          <a:bodyPr>
            <a:normAutofit fontScale="92500"/>
          </a:bodyPr>
          <a:lstStyle/>
          <a:p>
            <a:r>
              <a:rPr lang="en-US" dirty="0"/>
              <a:t>Influx of people looking for transportation options</a:t>
            </a:r>
          </a:p>
          <a:p>
            <a:r>
              <a:rPr lang="en-US" dirty="0"/>
              <a:t>Air quality concerns increase the need to reduce the percentage of single occupancy vehicles and vehicle miles traveled</a:t>
            </a:r>
          </a:p>
          <a:p>
            <a:r>
              <a:rPr lang="en-US" dirty="0"/>
              <a:t>Increasing need for new or improved fixed route transit in neighboring high growth counties</a:t>
            </a:r>
          </a:p>
          <a:p>
            <a:endParaRPr lang="en-US" dirty="0"/>
          </a:p>
        </p:txBody>
      </p:sp>
    </p:spTree>
    <p:extLst>
      <p:ext uri="{BB962C8B-B14F-4D97-AF65-F5344CB8AC3E}">
        <p14:creationId xmlns:p14="http://schemas.microsoft.com/office/powerpoint/2010/main" val="32633318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161BD-6A49-471E-AEF9-DA5BCCEBFDB2}"/>
              </a:ext>
            </a:extLst>
          </p:cNvPr>
          <p:cNvSpPr>
            <a:spLocks noGrp="1"/>
          </p:cNvSpPr>
          <p:nvPr>
            <p:ph type="title"/>
          </p:nvPr>
        </p:nvSpPr>
        <p:spPr>
          <a:xfrm>
            <a:off x="480551" y="642779"/>
            <a:ext cx="7886700" cy="1325563"/>
          </a:xfrm>
        </p:spPr>
        <p:txBody>
          <a:bodyPr>
            <a:normAutofit/>
          </a:bodyPr>
          <a:lstStyle/>
          <a:p>
            <a:r>
              <a:rPr lang="en-US" dirty="0"/>
              <a:t>Stay Connected</a:t>
            </a:r>
            <a:br>
              <a:rPr lang="en-US" dirty="0"/>
            </a:br>
            <a:r>
              <a:rPr lang="en-US" dirty="0">
                <a:solidFill>
                  <a:schemeClr val="bg1">
                    <a:lumMod val="85000"/>
                  </a:schemeClr>
                </a:solidFill>
              </a:rPr>
              <a:t>www.alamoareampo.org</a:t>
            </a:r>
          </a:p>
        </p:txBody>
      </p:sp>
      <p:pic>
        <p:nvPicPr>
          <p:cNvPr id="1026" name="Picture 2" descr="C:\Users\jgeiger\AppData\Local\Microsoft\Windows\Temporary Internet Files\Content.Outlook\6GMMSKJQ\Stayconnected20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85" t="73124" r="29115"/>
          <a:stretch/>
        </p:blipFill>
        <p:spPr bwMode="auto">
          <a:xfrm>
            <a:off x="461501" y="4708335"/>
            <a:ext cx="3200400" cy="1529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geiger\AppData\Local\Microsoft\Windows\Temporary Internet Files\Content.Outlook\6GMMSKJQ\Stayconnected2015.jpg">
            <a:extLst>
              <a:ext uri="{FF2B5EF4-FFF2-40B4-BE49-F238E27FC236}">
                <a16:creationId xmlns:a16="http://schemas.microsoft.com/office/drawing/2014/main" id="{CD87D78D-93FF-4258-AF6E-7D72CC0E18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27" t="20091" r="21032" b="27672"/>
          <a:stretch/>
        </p:blipFill>
        <p:spPr bwMode="auto">
          <a:xfrm>
            <a:off x="4343400" y="2938621"/>
            <a:ext cx="438980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E0E9615-9FE5-4E83-9842-80019645C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60" y="2234114"/>
            <a:ext cx="2894082" cy="2400305"/>
          </a:xfrm>
          <a:prstGeom prst="rect">
            <a:avLst/>
          </a:prstGeom>
        </p:spPr>
      </p:pic>
    </p:spTree>
    <p:extLst>
      <p:ext uri="{BB962C8B-B14F-4D97-AF65-F5344CB8AC3E}">
        <p14:creationId xmlns:p14="http://schemas.microsoft.com/office/powerpoint/2010/main" val="14014823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24200" y="2743200"/>
            <a:ext cx="5673436" cy="1773525"/>
          </a:xfrm>
        </p:spPr>
        <p:txBody>
          <a:bodyPr>
            <a:normAutofit fontScale="90000"/>
          </a:bodyPr>
          <a:lstStyle/>
          <a:p>
            <a:r>
              <a:rPr lang="en-US" sz="5400" dirty="0"/>
              <a:t>Questions?</a:t>
            </a:r>
            <a:br>
              <a:rPr lang="en-US" dirty="0"/>
            </a:br>
            <a:r>
              <a:rPr lang="en-US" sz="1800" dirty="0"/>
              <a:t>Linda Alvarado-Vela</a:t>
            </a:r>
            <a:br>
              <a:rPr lang="en-US" sz="1800" dirty="0"/>
            </a:br>
            <a:r>
              <a:rPr lang="en-US" sz="1600" i="1" dirty="0"/>
              <a:t>Planning/Public Involvement Program Manager</a:t>
            </a:r>
            <a:br>
              <a:rPr lang="en-US" sz="1800" dirty="0"/>
            </a:br>
            <a:r>
              <a:rPr lang="en-US" sz="1800" dirty="0"/>
              <a:t>(210) 230-6929</a:t>
            </a:r>
            <a:br>
              <a:rPr lang="en-US" sz="1800" dirty="0"/>
            </a:br>
            <a:r>
              <a:rPr lang="en-US" sz="1800" dirty="0"/>
              <a:t>alvarado-vela@alamoareampo.org</a:t>
            </a:r>
          </a:p>
        </p:txBody>
      </p:sp>
    </p:spTree>
    <p:extLst>
      <p:ext uri="{BB962C8B-B14F-4D97-AF65-F5344CB8AC3E}">
        <p14:creationId xmlns:p14="http://schemas.microsoft.com/office/powerpoint/2010/main" val="28167762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21" y="738555"/>
            <a:ext cx="7886700" cy="1325563"/>
          </a:xfrm>
        </p:spPr>
        <p:txBody>
          <a:bodyPr>
            <a:noAutofit/>
          </a:bodyPr>
          <a:lstStyle/>
          <a:p>
            <a:r>
              <a:rPr lang="en-US" sz="3600" dirty="0"/>
              <a:t>We plan to keep you moving</a:t>
            </a:r>
          </a:p>
        </p:txBody>
      </p:sp>
      <p:sp>
        <p:nvSpPr>
          <p:cNvPr id="7" name="TextBox 6"/>
          <p:cNvSpPr txBox="1"/>
          <p:nvPr/>
        </p:nvSpPr>
        <p:spPr>
          <a:xfrm>
            <a:off x="457201" y="3541456"/>
            <a:ext cx="2438400" cy="20005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a:solidFill>
                  <a:srgbClr val="28396D"/>
                </a:solidFill>
                <a:effectLst>
                  <a:outerShdw blurRad="38100" dist="38100" dir="2700000" algn="tl">
                    <a:srgbClr val="000000">
                      <a:alpha val="43137"/>
                    </a:srgbClr>
                  </a:outerShdw>
                </a:effectLst>
              </a:rPr>
              <a:t>Cooperative</a:t>
            </a:r>
          </a:p>
          <a:p>
            <a:pPr algn="ctr"/>
            <a:endParaRPr lang="en-US" sz="2000" dirty="0">
              <a:solidFill>
                <a:srgbClr val="9C9C9C"/>
              </a:solidFill>
            </a:endParaRPr>
          </a:p>
          <a:p>
            <a:pPr algn="ctr"/>
            <a:r>
              <a:rPr lang="en-US" sz="2000" dirty="0">
                <a:solidFill>
                  <a:srgbClr val="9C9C9C"/>
                </a:solidFill>
              </a:rPr>
              <a:t>No single agency has responsibility for the entire transportation system</a:t>
            </a:r>
          </a:p>
        </p:txBody>
      </p:sp>
      <p:sp>
        <p:nvSpPr>
          <p:cNvPr id="5" name="Rectangle 4"/>
          <p:cNvSpPr/>
          <p:nvPr/>
        </p:nvSpPr>
        <p:spPr>
          <a:xfrm>
            <a:off x="457200" y="2947219"/>
            <a:ext cx="2438400" cy="3301181"/>
          </a:xfrm>
          <a:prstGeom prst="rect">
            <a:avLst/>
          </a:prstGeom>
          <a:noFill/>
          <a:ln>
            <a:solidFill>
              <a:srgbClr val="283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81100" y="2353634"/>
            <a:ext cx="990600" cy="990600"/>
          </a:xfrm>
          <a:prstGeom prst="ellipse">
            <a:avLst/>
          </a:prstGeom>
          <a:solidFill>
            <a:srgbClr val="28396D"/>
          </a:solidFill>
          <a:ln>
            <a:solidFill>
              <a:srgbClr val="283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52801" y="3537445"/>
            <a:ext cx="2438400" cy="261610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a:solidFill>
                  <a:srgbClr val="28396D"/>
                </a:solidFill>
                <a:effectLst>
                  <a:outerShdw blurRad="38100" dist="38100" dir="2700000" algn="tl">
                    <a:srgbClr val="000000">
                      <a:alpha val="43137"/>
                    </a:srgbClr>
                  </a:outerShdw>
                </a:effectLst>
              </a:rPr>
              <a:t>Comprehensive</a:t>
            </a:r>
          </a:p>
          <a:p>
            <a:pPr algn="ctr"/>
            <a:endParaRPr lang="en-US" sz="2000" dirty="0">
              <a:solidFill>
                <a:srgbClr val="9C9C9C"/>
              </a:solidFill>
            </a:endParaRPr>
          </a:p>
          <a:p>
            <a:pPr algn="ctr"/>
            <a:r>
              <a:rPr lang="en-US" sz="2000" dirty="0">
                <a:solidFill>
                  <a:srgbClr val="9C9C9C"/>
                </a:solidFill>
              </a:rPr>
              <a:t>Encompassing all transportation modes, as well as local land use and economic development plans</a:t>
            </a:r>
          </a:p>
        </p:txBody>
      </p:sp>
      <p:sp>
        <p:nvSpPr>
          <p:cNvPr id="16" name="Rectangle 15"/>
          <p:cNvSpPr/>
          <p:nvPr/>
        </p:nvSpPr>
        <p:spPr>
          <a:xfrm>
            <a:off x="3352800" y="2943208"/>
            <a:ext cx="2438400" cy="3301181"/>
          </a:xfrm>
          <a:prstGeom prst="rect">
            <a:avLst/>
          </a:prstGeom>
          <a:noFill/>
          <a:ln>
            <a:solidFill>
              <a:srgbClr val="283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76700" y="2349623"/>
            <a:ext cx="990600" cy="990600"/>
          </a:xfrm>
          <a:prstGeom prst="ellipse">
            <a:avLst/>
          </a:prstGeom>
          <a:solidFill>
            <a:srgbClr val="28396D"/>
          </a:solidFill>
          <a:ln>
            <a:solidFill>
              <a:srgbClr val="283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210302" y="3537445"/>
            <a:ext cx="2438400" cy="2616101"/>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a:solidFill>
                  <a:srgbClr val="28396D"/>
                </a:solidFill>
                <a:effectLst>
                  <a:outerShdw blurRad="38100" dist="38100" dir="2700000" algn="tl">
                    <a:srgbClr val="000000">
                      <a:alpha val="43137"/>
                    </a:srgbClr>
                  </a:outerShdw>
                </a:effectLst>
              </a:rPr>
              <a:t>Continuous</a:t>
            </a:r>
          </a:p>
          <a:p>
            <a:pPr algn="ctr"/>
            <a:endParaRPr lang="en-US" sz="2000" dirty="0">
              <a:solidFill>
                <a:srgbClr val="9C9C9C"/>
              </a:solidFill>
            </a:endParaRPr>
          </a:p>
          <a:p>
            <a:pPr algn="ctr"/>
            <a:r>
              <a:rPr lang="en-US" sz="2000" dirty="0">
                <a:solidFill>
                  <a:srgbClr val="9C9C9C"/>
                </a:solidFill>
              </a:rPr>
              <a:t>Ongoing planning should take place to address both short and long term transportation vision and needs</a:t>
            </a:r>
          </a:p>
        </p:txBody>
      </p:sp>
      <p:sp>
        <p:nvSpPr>
          <p:cNvPr id="19" name="Rectangle 18"/>
          <p:cNvSpPr/>
          <p:nvPr/>
        </p:nvSpPr>
        <p:spPr>
          <a:xfrm>
            <a:off x="6210301" y="2943208"/>
            <a:ext cx="2438400" cy="3301181"/>
          </a:xfrm>
          <a:prstGeom prst="rect">
            <a:avLst/>
          </a:prstGeom>
          <a:noFill/>
          <a:ln>
            <a:solidFill>
              <a:srgbClr val="283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34201" y="2349623"/>
            <a:ext cx="990600" cy="990600"/>
          </a:xfrm>
          <a:prstGeom prst="ellipse">
            <a:avLst/>
          </a:prstGeom>
          <a:solidFill>
            <a:srgbClr val="28396D"/>
          </a:solidFill>
          <a:ln>
            <a:solidFill>
              <a:srgbClr val="283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280471" y="2510590"/>
            <a:ext cx="658476" cy="658476"/>
          </a:xfrm>
          <a:prstGeom prst="rect">
            <a:avLst/>
          </a:prstGeom>
        </p:spPr>
      </p:pic>
      <p:pic>
        <p:nvPicPr>
          <p:cNvPr id="23" name="Picture 22"/>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19792" y="2416225"/>
            <a:ext cx="913216" cy="865417"/>
          </a:xfrm>
          <a:prstGeom prst="rect">
            <a:avLst/>
          </a:prstGeom>
        </p:spPr>
      </p:pic>
      <p:pic>
        <p:nvPicPr>
          <p:cNvPr id="24" name="Picture 23"/>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brightnessContrast bright="100000" contrast="-70000"/>
                    </a14:imgEffect>
                  </a14:imgLayer>
                </a14:imgProps>
              </a:ext>
              <a:ext uri="{28A0092B-C50C-407E-A947-70E740481C1C}">
                <a14:useLocalDpi xmlns:a14="http://schemas.microsoft.com/office/drawing/2010/main" val="0"/>
              </a:ext>
            </a:extLst>
          </a:blip>
          <a:stretch>
            <a:fillRect/>
          </a:stretch>
        </p:blipFill>
        <p:spPr>
          <a:xfrm>
            <a:off x="7065022" y="2480712"/>
            <a:ext cx="736443" cy="736443"/>
          </a:xfrm>
          <a:prstGeom prst="rect">
            <a:avLst/>
          </a:prstGeom>
        </p:spPr>
      </p:pic>
    </p:spTree>
    <p:extLst>
      <p:ext uri="{BB962C8B-B14F-4D97-AF65-F5344CB8AC3E}">
        <p14:creationId xmlns:p14="http://schemas.microsoft.com/office/powerpoint/2010/main" val="21481278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9144000" cy="685801"/>
          </a:xfrm>
        </p:spPr>
        <p:txBody>
          <a:bodyPr>
            <a:normAutofit/>
          </a:bodyPr>
          <a:lstStyle/>
          <a:p>
            <a:r>
              <a:rPr lang="en-US" b="1" dirty="0">
                <a:solidFill>
                  <a:schemeClr val="bg1"/>
                </a:solidFill>
                <a:latin typeface="Tw Cen MT" panose="020B0602020104020603" pitchFamily="34" charset="0"/>
              </a:rPr>
              <a:t> AAMPO Transportation Policy Board </a:t>
            </a:r>
          </a:p>
        </p:txBody>
      </p:sp>
      <p:graphicFrame>
        <p:nvGraphicFramePr>
          <p:cNvPr id="10" name="Table 9"/>
          <p:cNvGraphicFramePr>
            <a:graphicFrameLocks noGrp="1"/>
          </p:cNvGraphicFramePr>
          <p:nvPr>
            <p:extLst>
              <p:ext uri="{D42A27DB-BD31-4B8C-83A1-F6EECF244321}">
                <p14:modId xmlns:p14="http://schemas.microsoft.com/office/powerpoint/2010/main" val="1291131081"/>
              </p:ext>
            </p:extLst>
          </p:nvPr>
        </p:nvGraphicFramePr>
        <p:xfrm>
          <a:off x="801278" y="833419"/>
          <a:ext cx="7772400" cy="5526994"/>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796">
                <a:tc>
                  <a:txBody>
                    <a:bodyPr/>
                    <a:lstStyle/>
                    <a:p>
                      <a:pPr algn="l"/>
                      <a:r>
                        <a:rPr lang="en-US" sz="1200" dirty="0"/>
                        <a:t>Transportation Policy</a:t>
                      </a:r>
                      <a:r>
                        <a:rPr lang="en-US" sz="1200" baseline="0" dirty="0"/>
                        <a:t> Board Member</a:t>
                      </a:r>
                      <a:endParaRPr lang="en-US" sz="1200" b="0" i="1" dirty="0">
                        <a:solidFill>
                          <a:srgbClr val="000000"/>
                        </a:solidFill>
                      </a:endParaRPr>
                    </a:p>
                  </a:txBody>
                  <a:tcPr marL="45720" marR="45720">
                    <a:solidFill>
                      <a:srgbClr val="28396D"/>
                    </a:solidFill>
                  </a:tcPr>
                </a:tc>
                <a:tc>
                  <a:txBody>
                    <a:bodyPr/>
                    <a:lstStyle/>
                    <a:p>
                      <a:pPr algn="l"/>
                      <a:r>
                        <a:rPr lang="en-US" sz="1200" dirty="0"/>
                        <a:t>Representing</a:t>
                      </a:r>
                      <a:endParaRPr lang="en-US" sz="1200" b="0" i="1" dirty="0">
                        <a:solidFill>
                          <a:srgbClr val="000000"/>
                        </a:solidFill>
                      </a:endParaRPr>
                    </a:p>
                  </a:txBody>
                  <a:tcPr marL="45720" marR="45720">
                    <a:solidFill>
                      <a:srgbClr val="28396D"/>
                    </a:solidFill>
                  </a:tcPr>
                </a:tc>
                <a:extLst>
                  <a:ext uri="{0D108BD9-81ED-4DB2-BD59-A6C34878D82A}">
                    <a16:rowId xmlns:a16="http://schemas.microsoft.com/office/drawing/2014/main" val="10000"/>
                  </a:ext>
                </a:extLst>
              </a:tr>
              <a:tr h="246210">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t>Commissioner</a:t>
                      </a:r>
                      <a:r>
                        <a:rPr lang="en-US" sz="1200" baseline="0" dirty="0"/>
                        <a:t> Kevin Wolff, MPO Chair</a:t>
                      </a:r>
                      <a:endParaRPr lang="en-US" sz="1200" b="0" i="1" dirty="0">
                        <a:solidFill>
                          <a:srgbClr val="000000"/>
                        </a:solidFill>
                      </a:endParaRPr>
                    </a:p>
                  </a:txBody>
                  <a:tcPr marL="45720" marR="45720"/>
                </a:tc>
                <a:tc>
                  <a:txBody>
                    <a:bodyPr/>
                    <a:lstStyle/>
                    <a:p>
                      <a:pPr marL="57150" lvl="0" indent="0" algn="l">
                        <a:lnSpc>
                          <a:spcPts val="1200"/>
                        </a:lnSpc>
                      </a:pPr>
                      <a:r>
                        <a:rPr lang="en-US" sz="1200" dirty="0"/>
                        <a:t>Bexar County </a:t>
                      </a:r>
                      <a:endParaRPr lang="en-US" sz="1200" b="0" i="1" dirty="0">
                        <a:solidFill>
                          <a:srgbClr val="000000"/>
                        </a:solidFill>
                      </a:endParaRPr>
                    </a:p>
                  </a:txBody>
                  <a:tcPr marL="45720" marR="45720"/>
                </a:tc>
                <a:extLst>
                  <a:ext uri="{0D108BD9-81ED-4DB2-BD59-A6C34878D82A}">
                    <a16:rowId xmlns:a16="http://schemas.microsoft.com/office/drawing/2014/main" val="10001"/>
                  </a:ext>
                </a:extLst>
              </a:tr>
              <a:tr h="246210">
                <a:tc>
                  <a:txBody>
                    <a:bodyPr/>
                    <a:lstStyle/>
                    <a:p>
                      <a:pPr algn="l">
                        <a:lnSpc>
                          <a:spcPts val="1200"/>
                        </a:lnSpc>
                      </a:pPr>
                      <a:r>
                        <a:rPr lang="en-US" sz="1200" b="0" i="0" dirty="0">
                          <a:solidFill>
                            <a:schemeClr val="dk1"/>
                          </a:solidFill>
                        </a:rPr>
                        <a:t>Councilman</a:t>
                      </a:r>
                      <a:r>
                        <a:rPr lang="en-US" sz="1200" b="0" i="0" baseline="0" dirty="0">
                          <a:solidFill>
                            <a:schemeClr val="dk1"/>
                          </a:solidFill>
                        </a:rPr>
                        <a:t> Rey </a:t>
                      </a:r>
                      <a:r>
                        <a:rPr lang="en-US" sz="1200" b="0" i="0" baseline="0" dirty="0" err="1">
                          <a:solidFill>
                            <a:schemeClr val="dk1"/>
                          </a:solidFill>
                        </a:rPr>
                        <a:t>Saldaña</a:t>
                      </a:r>
                      <a:r>
                        <a:rPr lang="en-US" sz="1200" b="0" i="0" baseline="0" dirty="0">
                          <a:solidFill>
                            <a:schemeClr val="dk1"/>
                          </a:solidFill>
                        </a:rPr>
                        <a:t>, MPO Vice-Chair</a:t>
                      </a:r>
                      <a:endParaRPr lang="en-US" sz="1200" b="0" i="1" dirty="0">
                        <a:solidFill>
                          <a:srgbClr val="000000"/>
                        </a:solidFill>
                      </a:endParaRPr>
                    </a:p>
                  </a:txBody>
                  <a:tcPr marL="45720" marR="45720"/>
                </a:tc>
                <a:tc>
                  <a:txBody>
                    <a:bodyPr/>
                    <a:lstStyle/>
                    <a:p>
                      <a:pPr marL="57150" lvl="0" indent="0" algn="l">
                        <a:lnSpc>
                          <a:spcPts val="1200"/>
                        </a:lnSpc>
                      </a:pPr>
                      <a:r>
                        <a:rPr lang="en-US" sz="1200" dirty="0"/>
                        <a:t>City of San Antonio</a:t>
                      </a:r>
                      <a:endParaRPr lang="en-US" sz="1200" b="0" i="1" dirty="0">
                        <a:solidFill>
                          <a:srgbClr val="000000"/>
                        </a:solidFill>
                      </a:endParaRPr>
                    </a:p>
                  </a:txBody>
                  <a:tcPr marL="45720" marR="45720"/>
                </a:tc>
                <a:extLst>
                  <a:ext uri="{0D108BD9-81ED-4DB2-BD59-A6C34878D82A}">
                    <a16:rowId xmlns:a16="http://schemas.microsoft.com/office/drawing/2014/main" val="10002"/>
                  </a:ext>
                </a:extLst>
              </a:tr>
              <a:tr h="246210">
                <a:tc>
                  <a:txBody>
                    <a:bodyPr/>
                    <a:lstStyle/>
                    <a:p>
                      <a:pPr algn="l">
                        <a:lnSpc>
                          <a:spcPts val="1200"/>
                        </a:lnSpc>
                      </a:pPr>
                      <a:r>
                        <a:rPr lang="en-US" sz="1200" dirty="0"/>
                        <a:t>Ms. </a:t>
                      </a:r>
                      <a:r>
                        <a:rPr lang="en-US" sz="1200" dirty="0" err="1"/>
                        <a:t>Jordana</a:t>
                      </a:r>
                      <a:r>
                        <a:rPr lang="en-US" sz="1200" dirty="0"/>
                        <a:t> Matthews</a:t>
                      </a:r>
                      <a:endParaRPr lang="en-US" sz="1200" b="0" dirty="0">
                        <a:solidFill>
                          <a:srgbClr val="000000"/>
                        </a:solidFill>
                      </a:endParaRPr>
                    </a:p>
                  </a:txBody>
                  <a:tcPr/>
                </a:tc>
                <a:tc>
                  <a:txBody>
                    <a:bodyPr/>
                    <a:lstStyle/>
                    <a:p>
                      <a:pPr algn="l">
                        <a:lnSpc>
                          <a:spcPts val="1200"/>
                        </a:lnSpc>
                      </a:pPr>
                      <a:r>
                        <a:rPr lang="en-US" sz="1200" dirty="0"/>
                        <a:t>Advanced Transportation District </a:t>
                      </a:r>
                      <a:endParaRPr lang="en-US" sz="1200" b="0" dirty="0">
                        <a:solidFill>
                          <a:srgbClr val="000000"/>
                        </a:solidFill>
                      </a:endParaRPr>
                    </a:p>
                  </a:txBody>
                  <a:tcPr/>
                </a:tc>
                <a:extLst>
                  <a:ext uri="{0D108BD9-81ED-4DB2-BD59-A6C34878D82A}">
                    <a16:rowId xmlns:a16="http://schemas.microsoft.com/office/drawing/2014/main" val="10003"/>
                  </a:ext>
                </a:extLst>
              </a:tr>
              <a:tr h="246210">
                <a:tc>
                  <a:txBody>
                    <a:bodyPr/>
                    <a:lstStyle/>
                    <a:p>
                      <a:pPr algn="l">
                        <a:lnSpc>
                          <a:spcPts val="1200"/>
                        </a:lnSpc>
                      </a:pPr>
                      <a:r>
                        <a:rPr lang="en-US" sz="1200" b="0" dirty="0">
                          <a:solidFill>
                            <a:schemeClr val="dk1"/>
                          </a:solidFill>
                        </a:rPr>
                        <a:t>Mr. Michael J. Lynd, Jr.</a:t>
                      </a:r>
                      <a:endParaRPr lang="en-US" sz="1200" b="0" dirty="0">
                        <a:solidFill>
                          <a:srgbClr val="000000"/>
                        </a:solidFill>
                      </a:endParaRPr>
                    </a:p>
                  </a:txBody>
                  <a:tcPr/>
                </a:tc>
                <a:tc>
                  <a:txBody>
                    <a:bodyPr/>
                    <a:lstStyle/>
                    <a:p>
                      <a:pPr algn="l">
                        <a:lnSpc>
                          <a:spcPts val="1200"/>
                        </a:lnSpc>
                      </a:pPr>
                      <a:r>
                        <a:rPr lang="en-US" sz="1200" dirty="0"/>
                        <a:t>Alamo Regional Mobility Authority </a:t>
                      </a:r>
                      <a:endParaRPr lang="en-US" sz="1200" b="0" dirty="0">
                        <a:solidFill>
                          <a:srgbClr val="000000"/>
                        </a:solidFill>
                      </a:endParaRPr>
                    </a:p>
                  </a:txBody>
                  <a:tcPr/>
                </a:tc>
                <a:extLst>
                  <a:ext uri="{0D108BD9-81ED-4DB2-BD59-A6C34878D82A}">
                    <a16:rowId xmlns:a16="http://schemas.microsoft.com/office/drawing/2014/main" val="10004"/>
                  </a:ext>
                </a:extLst>
              </a:tr>
              <a:tr h="246210">
                <a:tc>
                  <a:txBody>
                    <a:bodyPr/>
                    <a:lstStyle/>
                    <a:p>
                      <a:pPr algn="l">
                        <a:lnSpc>
                          <a:spcPts val="1200"/>
                        </a:lnSpc>
                      </a:pPr>
                      <a:r>
                        <a:rPr lang="en-US" sz="1200" dirty="0"/>
                        <a:t>Commissioner Tommy Calvert, Jr.</a:t>
                      </a:r>
                      <a:endParaRPr lang="en-US" sz="1200" b="0" dirty="0">
                        <a:solidFill>
                          <a:srgbClr val="000000"/>
                        </a:solidFill>
                      </a:endParaRPr>
                    </a:p>
                  </a:txBody>
                  <a:tcPr/>
                </a:tc>
                <a:tc>
                  <a:txBody>
                    <a:bodyPr/>
                    <a:lstStyle/>
                    <a:p>
                      <a:pPr algn="l">
                        <a:lnSpc>
                          <a:spcPts val="1200"/>
                        </a:lnSpc>
                      </a:pPr>
                      <a:r>
                        <a:rPr lang="en-US" sz="1200" dirty="0"/>
                        <a:t>Bexar County</a:t>
                      </a:r>
                      <a:endParaRPr lang="en-US" sz="1200" b="0" dirty="0">
                        <a:solidFill>
                          <a:srgbClr val="000000"/>
                        </a:solidFill>
                      </a:endParaRPr>
                    </a:p>
                  </a:txBody>
                  <a:tcPr/>
                </a:tc>
                <a:extLst>
                  <a:ext uri="{0D108BD9-81ED-4DB2-BD59-A6C34878D82A}">
                    <a16:rowId xmlns:a16="http://schemas.microsoft.com/office/drawing/2014/main" val="10005"/>
                  </a:ext>
                </a:extLst>
              </a:tr>
              <a:tr h="246210">
                <a:tc>
                  <a:txBody>
                    <a:bodyPr/>
                    <a:lstStyle/>
                    <a:p>
                      <a:pPr algn="l">
                        <a:lnSpc>
                          <a:spcPts val="1200"/>
                        </a:lnSpc>
                      </a:pPr>
                      <a:r>
                        <a:rPr lang="en-US" sz="1200" dirty="0"/>
                        <a:t>Commissioner Sergio Rodriguez</a:t>
                      </a:r>
                      <a:endParaRPr lang="en-US" sz="1200" b="0" dirty="0">
                        <a:solidFill>
                          <a:srgbClr val="000000"/>
                        </a:solidFill>
                      </a:endParaRPr>
                    </a:p>
                  </a:txBody>
                  <a:tcPr/>
                </a:tc>
                <a:tc>
                  <a:txBody>
                    <a:bodyPr/>
                    <a:lstStyle/>
                    <a:p>
                      <a:pPr algn="l">
                        <a:lnSpc>
                          <a:spcPts val="1200"/>
                        </a:lnSpc>
                      </a:pPr>
                      <a:r>
                        <a:rPr lang="en-US" sz="1200" dirty="0"/>
                        <a:t>Bexar County</a:t>
                      </a:r>
                      <a:endParaRPr lang="en-US" sz="1200" b="0" dirty="0">
                        <a:solidFill>
                          <a:srgbClr val="000000"/>
                        </a:solidFill>
                      </a:endParaRPr>
                    </a:p>
                  </a:txBody>
                  <a:tcPr/>
                </a:tc>
                <a:extLst>
                  <a:ext uri="{0D108BD9-81ED-4DB2-BD59-A6C34878D82A}">
                    <a16:rowId xmlns:a16="http://schemas.microsoft.com/office/drawing/2014/main" val="10006"/>
                  </a:ext>
                </a:extLst>
              </a:tr>
              <a:tr h="246210">
                <a:tc>
                  <a:txBody>
                    <a:bodyPr/>
                    <a:lstStyle/>
                    <a:p>
                      <a:pPr algn="l">
                        <a:lnSpc>
                          <a:spcPts val="1200"/>
                        </a:lnSpc>
                      </a:pPr>
                      <a:r>
                        <a:rPr lang="en-US" sz="1200" dirty="0"/>
                        <a:t>Ms. Renee</a:t>
                      </a:r>
                      <a:r>
                        <a:rPr lang="en-US" sz="1200" baseline="0" dirty="0"/>
                        <a:t> Green, P.E., County Engineer</a:t>
                      </a:r>
                      <a:endParaRPr lang="en-US" sz="1200" b="0" dirty="0">
                        <a:solidFill>
                          <a:srgbClr val="000000"/>
                        </a:solidFill>
                      </a:endParaRPr>
                    </a:p>
                  </a:txBody>
                  <a:tcPr/>
                </a:tc>
                <a:tc>
                  <a:txBody>
                    <a:bodyPr/>
                    <a:lstStyle/>
                    <a:p>
                      <a:pPr algn="l">
                        <a:lnSpc>
                          <a:spcPts val="1200"/>
                        </a:lnSpc>
                      </a:pPr>
                      <a:r>
                        <a:rPr lang="en-US" sz="1200" dirty="0"/>
                        <a:t>Bexar County</a:t>
                      </a:r>
                      <a:endParaRPr lang="en-US" sz="1200" b="0" dirty="0">
                        <a:solidFill>
                          <a:srgbClr val="000000"/>
                        </a:solidFill>
                      </a:endParaRPr>
                    </a:p>
                  </a:txBody>
                  <a:tcPr/>
                </a:tc>
                <a:extLst>
                  <a:ext uri="{0D108BD9-81ED-4DB2-BD59-A6C34878D82A}">
                    <a16:rowId xmlns:a16="http://schemas.microsoft.com/office/drawing/2014/main" val="10007"/>
                  </a:ext>
                </a:extLst>
              </a:tr>
              <a:tr h="246210">
                <a:tc>
                  <a:txBody>
                    <a:bodyPr/>
                    <a:lstStyle/>
                    <a:p>
                      <a:pPr algn="l">
                        <a:lnSpc>
                          <a:spcPts val="1200"/>
                        </a:lnSpc>
                      </a:pPr>
                      <a:r>
                        <a:rPr lang="en-US" sz="1200" dirty="0"/>
                        <a:t>Commissioner</a:t>
                      </a:r>
                      <a:r>
                        <a:rPr lang="en-US" sz="1200" baseline="0" dirty="0"/>
                        <a:t> Kevin Webb</a:t>
                      </a:r>
                      <a:endParaRPr lang="en-US" sz="1200" b="0" dirty="0">
                        <a:solidFill>
                          <a:srgbClr val="000000"/>
                        </a:solidFill>
                      </a:endParaRPr>
                    </a:p>
                  </a:txBody>
                  <a:tcPr/>
                </a:tc>
                <a:tc>
                  <a:txBody>
                    <a:bodyPr/>
                    <a:lstStyle/>
                    <a:p>
                      <a:pPr algn="l">
                        <a:lnSpc>
                          <a:spcPts val="1200"/>
                        </a:lnSpc>
                      </a:pPr>
                      <a:r>
                        <a:rPr lang="en-US" sz="1200" dirty="0"/>
                        <a:t>Comal County</a:t>
                      </a:r>
                      <a:endParaRPr lang="en-US" sz="1200" b="0" dirty="0">
                        <a:solidFill>
                          <a:srgbClr val="000000"/>
                        </a:solidFill>
                      </a:endParaRPr>
                    </a:p>
                  </a:txBody>
                  <a:tcPr/>
                </a:tc>
                <a:extLst>
                  <a:ext uri="{0D108BD9-81ED-4DB2-BD59-A6C34878D82A}">
                    <a16:rowId xmlns:a16="http://schemas.microsoft.com/office/drawing/2014/main" val="10008"/>
                  </a:ext>
                </a:extLst>
              </a:tr>
              <a:tr h="246210">
                <a:tc>
                  <a:txBody>
                    <a:bodyPr/>
                    <a:lstStyle/>
                    <a:p>
                      <a:pPr algn="l">
                        <a:lnSpc>
                          <a:spcPts val="1200"/>
                        </a:lnSpc>
                      </a:pPr>
                      <a:r>
                        <a:rPr lang="en-US" sz="1200" dirty="0"/>
                        <a:t>Councilman</a:t>
                      </a:r>
                      <a:r>
                        <a:rPr lang="en-US" sz="1200" baseline="0" dirty="0"/>
                        <a:t> Ron Cisneros</a:t>
                      </a:r>
                      <a:endParaRPr lang="en-US" sz="1200" b="0" dirty="0">
                        <a:solidFill>
                          <a:srgbClr val="000000"/>
                        </a:solidFill>
                      </a:endParaRPr>
                    </a:p>
                  </a:txBody>
                  <a:tcPr/>
                </a:tc>
                <a:tc>
                  <a:txBody>
                    <a:bodyPr/>
                    <a:lstStyle/>
                    <a:p>
                      <a:pPr algn="l">
                        <a:lnSpc>
                          <a:spcPts val="1200"/>
                        </a:lnSpc>
                      </a:pPr>
                      <a:r>
                        <a:rPr lang="en-US" sz="1200" dirty="0"/>
                        <a:t>Kendall County Geographic Area</a:t>
                      </a:r>
                      <a:endParaRPr lang="en-US" sz="1200" b="0" dirty="0">
                        <a:solidFill>
                          <a:srgbClr val="000000"/>
                        </a:solidFill>
                      </a:endParaRPr>
                    </a:p>
                  </a:txBody>
                  <a:tcPr/>
                </a:tc>
                <a:extLst>
                  <a:ext uri="{0D108BD9-81ED-4DB2-BD59-A6C34878D82A}">
                    <a16:rowId xmlns:a16="http://schemas.microsoft.com/office/drawing/2014/main" val="10009"/>
                  </a:ext>
                </a:extLst>
              </a:tr>
              <a:tr h="246210">
                <a:tc>
                  <a:txBody>
                    <a:bodyPr/>
                    <a:lstStyle/>
                    <a:p>
                      <a:pPr algn="l">
                        <a:lnSpc>
                          <a:spcPts val="1200"/>
                        </a:lnSpc>
                      </a:pPr>
                      <a:r>
                        <a:rPr lang="en-US" sz="1200" dirty="0"/>
                        <a:t>Mayor Pro </a:t>
                      </a:r>
                      <a:r>
                        <a:rPr lang="en-US" sz="1200" dirty="0" err="1"/>
                        <a:t>Tem</a:t>
                      </a:r>
                      <a:r>
                        <a:rPr lang="en-US" sz="1200" dirty="0"/>
                        <a:t> Wayne Peters</a:t>
                      </a:r>
                      <a:endParaRPr lang="en-US" sz="1200" b="0" dirty="0">
                        <a:solidFill>
                          <a:srgbClr val="000000"/>
                        </a:solidFill>
                      </a:endParaRPr>
                    </a:p>
                  </a:txBody>
                  <a:tcPr/>
                </a:tc>
                <a:tc>
                  <a:txBody>
                    <a:bodyPr/>
                    <a:lstStyle/>
                    <a:p>
                      <a:pPr algn="l">
                        <a:lnSpc>
                          <a:spcPts val="1200"/>
                        </a:lnSpc>
                      </a:pPr>
                      <a:r>
                        <a:rPr lang="en-US" sz="1200" dirty="0"/>
                        <a:t>City of New Braunfels </a:t>
                      </a:r>
                      <a:endParaRPr lang="en-US" sz="1200" b="0" dirty="0">
                        <a:solidFill>
                          <a:srgbClr val="000000"/>
                        </a:solidFill>
                      </a:endParaRPr>
                    </a:p>
                  </a:txBody>
                  <a:tcPr/>
                </a:tc>
                <a:extLst>
                  <a:ext uri="{0D108BD9-81ED-4DB2-BD59-A6C34878D82A}">
                    <a16:rowId xmlns:a16="http://schemas.microsoft.com/office/drawing/2014/main" val="10010"/>
                  </a:ext>
                </a:extLst>
              </a:tr>
              <a:tr h="246210">
                <a:tc>
                  <a:txBody>
                    <a:bodyPr/>
                    <a:lstStyle/>
                    <a:p>
                      <a:pPr algn="l">
                        <a:lnSpc>
                          <a:spcPts val="1200"/>
                        </a:lnSpc>
                      </a:pPr>
                      <a:r>
                        <a:rPr lang="en-US" sz="1200" dirty="0"/>
                        <a:t>Councilwoman</a:t>
                      </a:r>
                      <a:r>
                        <a:rPr lang="en-US" sz="1200" baseline="0" dirty="0"/>
                        <a:t> Shirley Gonzales</a:t>
                      </a:r>
                      <a:endParaRPr lang="en-US" sz="1200" b="0" dirty="0">
                        <a:solidFill>
                          <a:srgbClr val="000000"/>
                        </a:solidFill>
                      </a:endParaRPr>
                    </a:p>
                  </a:txBody>
                  <a:tcPr/>
                </a:tc>
                <a:tc>
                  <a:txBody>
                    <a:bodyPr/>
                    <a:lstStyle/>
                    <a:p>
                      <a:pPr algn="l">
                        <a:lnSpc>
                          <a:spcPts val="1200"/>
                        </a:lnSpc>
                      </a:pPr>
                      <a:r>
                        <a:rPr lang="en-US" sz="1200" dirty="0"/>
                        <a:t>City of San Antonio</a:t>
                      </a:r>
                      <a:endParaRPr lang="en-US" sz="1200" b="0" dirty="0">
                        <a:solidFill>
                          <a:srgbClr val="000000"/>
                        </a:solidFill>
                      </a:endParaRPr>
                    </a:p>
                  </a:txBody>
                  <a:tcPr/>
                </a:tc>
                <a:extLst>
                  <a:ext uri="{0D108BD9-81ED-4DB2-BD59-A6C34878D82A}">
                    <a16:rowId xmlns:a16="http://schemas.microsoft.com/office/drawing/2014/main" val="10011"/>
                  </a:ext>
                </a:extLst>
              </a:tr>
              <a:tr h="246210">
                <a:tc>
                  <a:txBody>
                    <a:bodyPr/>
                    <a:lstStyle/>
                    <a:p>
                      <a:pPr algn="l">
                        <a:lnSpc>
                          <a:spcPts val="1200"/>
                        </a:lnSpc>
                      </a:pPr>
                      <a:r>
                        <a:rPr lang="en-US" sz="1200" b="0" dirty="0">
                          <a:solidFill>
                            <a:schemeClr val="dk1"/>
                          </a:solidFill>
                        </a:rPr>
                        <a:t>Councilman Greg </a:t>
                      </a:r>
                      <a:r>
                        <a:rPr lang="en-US" sz="1200" b="0" dirty="0" err="1">
                          <a:solidFill>
                            <a:schemeClr val="dk1"/>
                          </a:solidFill>
                        </a:rPr>
                        <a:t>Brockhouse</a:t>
                      </a:r>
                      <a:endParaRPr lang="en-US" sz="1200" b="0" dirty="0">
                        <a:solidFill>
                          <a:srgbClr val="000000"/>
                        </a:solidFill>
                      </a:endParaRPr>
                    </a:p>
                  </a:txBody>
                  <a:tcPr/>
                </a:tc>
                <a:tc>
                  <a:txBody>
                    <a:bodyPr/>
                    <a:lstStyle/>
                    <a:p>
                      <a:pPr algn="l">
                        <a:lnSpc>
                          <a:spcPts val="1200"/>
                        </a:lnSpc>
                      </a:pPr>
                      <a:r>
                        <a:rPr lang="en-US" sz="1200" dirty="0"/>
                        <a:t>City of San Antonio</a:t>
                      </a:r>
                      <a:endParaRPr lang="en-US" sz="1200" b="0" dirty="0">
                        <a:solidFill>
                          <a:srgbClr val="000000"/>
                        </a:solidFill>
                      </a:endParaRPr>
                    </a:p>
                  </a:txBody>
                  <a:tcPr/>
                </a:tc>
                <a:extLst>
                  <a:ext uri="{0D108BD9-81ED-4DB2-BD59-A6C34878D82A}">
                    <a16:rowId xmlns:a16="http://schemas.microsoft.com/office/drawing/2014/main" val="10012"/>
                  </a:ext>
                </a:extLst>
              </a:tr>
              <a:tr h="246210">
                <a:tc>
                  <a:txBody>
                    <a:bodyPr/>
                    <a:lstStyle/>
                    <a:p>
                      <a:pPr algn="l">
                        <a:lnSpc>
                          <a:spcPts val="1200"/>
                        </a:lnSpc>
                      </a:pPr>
                      <a:r>
                        <a:rPr lang="en-US" sz="1200" b="0" dirty="0">
                          <a:solidFill>
                            <a:schemeClr val="dk1"/>
                          </a:solidFill>
                        </a:rPr>
                        <a:t>Councilwoman</a:t>
                      </a:r>
                      <a:r>
                        <a:rPr lang="en-US" sz="1200" b="0" baseline="0" dirty="0">
                          <a:solidFill>
                            <a:schemeClr val="dk1"/>
                          </a:solidFill>
                        </a:rPr>
                        <a:t> Ana E. Sandoval</a:t>
                      </a:r>
                      <a:endParaRPr lang="en-US" sz="1200" b="0" dirty="0">
                        <a:solidFill>
                          <a:srgbClr val="000000"/>
                        </a:solidFill>
                      </a:endParaRPr>
                    </a:p>
                  </a:txBody>
                  <a:tcPr/>
                </a:tc>
                <a:tc>
                  <a:txBody>
                    <a:bodyPr/>
                    <a:lstStyle/>
                    <a:p>
                      <a:pPr algn="l">
                        <a:lnSpc>
                          <a:spcPts val="1200"/>
                        </a:lnSpc>
                      </a:pPr>
                      <a:r>
                        <a:rPr lang="en-US" sz="1200" dirty="0"/>
                        <a:t>City of San Antonio</a:t>
                      </a:r>
                      <a:endParaRPr lang="en-US" sz="1200" b="0" dirty="0">
                        <a:solidFill>
                          <a:srgbClr val="000000"/>
                        </a:solidFill>
                      </a:endParaRPr>
                    </a:p>
                  </a:txBody>
                  <a:tcPr/>
                </a:tc>
                <a:extLst>
                  <a:ext uri="{0D108BD9-81ED-4DB2-BD59-A6C34878D82A}">
                    <a16:rowId xmlns:a16="http://schemas.microsoft.com/office/drawing/2014/main" val="10013"/>
                  </a:ext>
                </a:extLst>
              </a:tr>
              <a:tr h="246210">
                <a:tc>
                  <a:txBody>
                    <a:bodyPr/>
                    <a:lstStyle/>
                    <a:p>
                      <a:pPr algn="l">
                        <a:lnSpc>
                          <a:spcPts val="1200"/>
                        </a:lnSpc>
                      </a:pPr>
                      <a:r>
                        <a:rPr lang="en-US" sz="1200" b="0" dirty="0">
                          <a:solidFill>
                            <a:schemeClr val="dk1"/>
                          </a:solidFill>
                        </a:rPr>
                        <a:t>Ms.</a:t>
                      </a:r>
                      <a:r>
                        <a:rPr lang="en-US" sz="1200" b="0" baseline="0" dirty="0">
                          <a:solidFill>
                            <a:schemeClr val="dk1"/>
                          </a:solidFill>
                        </a:rPr>
                        <a:t> </a:t>
                      </a:r>
                      <a:r>
                        <a:rPr lang="en-US" sz="1200" b="0" dirty="0">
                          <a:solidFill>
                            <a:schemeClr val="dk1"/>
                          </a:solidFill>
                        </a:rPr>
                        <a:t>Bridgett White, Planning Director</a:t>
                      </a:r>
                      <a:endParaRPr lang="en-US" sz="1200" b="0" dirty="0">
                        <a:solidFill>
                          <a:srgbClr val="000000"/>
                        </a:solidFill>
                      </a:endParaRPr>
                    </a:p>
                  </a:txBody>
                  <a:tcPr/>
                </a:tc>
                <a:tc>
                  <a:txBody>
                    <a:bodyPr/>
                    <a:lstStyle/>
                    <a:p>
                      <a:pPr algn="l">
                        <a:lnSpc>
                          <a:spcPts val="1200"/>
                        </a:lnSpc>
                      </a:pPr>
                      <a:r>
                        <a:rPr lang="en-US" sz="1200" dirty="0"/>
                        <a:t>City of San Antonio</a:t>
                      </a:r>
                      <a:endParaRPr lang="en-US" sz="1200" b="0" dirty="0">
                        <a:solidFill>
                          <a:srgbClr val="000000"/>
                        </a:solidFill>
                      </a:endParaRPr>
                    </a:p>
                  </a:txBody>
                  <a:tcPr/>
                </a:tc>
                <a:extLst>
                  <a:ext uri="{0D108BD9-81ED-4DB2-BD59-A6C34878D82A}">
                    <a16:rowId xmlns:a16="http://schemas.microsoft.com/office/drawing/2014/main" val="10014"/>
                  </a:ext>
                </a:extLst>
              </a:tr>
              <a:tr h="261755">
                <a:tc>
                  <a:txBody>
                    <a:bodyPr/>
                    <a:lstStyle/>
                    <a:p>
                      <a:pPr algn="l">
                        <a:lnSpc>
                          <a:spcPts val="1200"/>
                        </a:lnSpc>
                      </a:pPr>
                      <a:r>
                        <a:rPr lang="en-US" sz="1200" dirty="0"/>
                        <a:t>Mr. Mike </a:t>
                      </a:r>
                      <a:r>
                        <a:rPr lang="en-US" sz="1200" dirty="0" err="1"/>
                        <a:t>Frisbie</a:t>
                      </a:r>
                      <a:r>
                        <a:rPr lang="en-US" sz="1200" dirty="0"/>
                        <a:t>, P.E. TCI</a:t>
                      </a:r>
                      <a:r>
                        <a:rPr lang="en-US" sz="1200" baseline="0" dirty="0"/>
                        <a:t> Director</a:t>
                      </a:r>
                      <a:endParaRPr lang="en-US" sz="1200" b="0" dirty="0">
                        <a:solidFill>
                          <a:srgbClr val="000000"/>
                        </a:solidFill>
                      </a:endParaRPr>
                    </a:p>
                  </a:txBody>
                  <a:tcPr/>
                </a:tc>
                <a:tc>
                  <a:txBody>
                    <a:bodyPr/>
                    <a:lstStyle/>
                    <a:p>
                      <a:pPr algn="l">
                        <a:lnSpc>
                          <a:spcPts val="1200"/>
                        </a:lnSpc>
                      </a:pPr>
                      <a:r>
                        <a:rPr lang="en-US" sz="1200" dirty="0"/>
                        <a:t>City of San Antonio</a:t>
                      </a:r>
                      <a:endParaRPr lang="en-US" sz="1200" b="0" dirty="0">
                        <a:solidFill>
                          <a:srgbClr val="000000"/>
                        </a:solidFill>
                      </a:endParaRPr>
                    </a:p>
                  </a:txBody>
                  <a:tcPr/>
                </a:tc>
                <a:extLst>
                  <a:ext uri="{0D108BD9-81ED-4DB2-BD59-A6C34878D82A}">
                    <a16:rowId xmlns:a16="http://schemas.microsoft.com/office/drawing/2014/main" val="10015"/>
                  </a:ext>
                </a:extLst>
              </a:tr>
              <a:tr h="261755">
                <a:tc>
                  <a:txBody>
                    <a:bodyPr/>
                    <a:lstStyle/>
                    <a:p>
                      <a:pPr algn="l">
                        <a:lnSpc>
                          <a:spcPts val="1200"/>
                        </a:lnSpc>
                      </a:pPr>
                      <a:r>
                        <a:rPr lang="en-US" sz="1200" dirty="0"/>
                        <a:t>Mayor Don </a:t>
                      </a:r>
                      <a:r>
                        <a:rPr lang="en-US" sz="1200" dirty="0" err="1"/>
                        <a:t>Keil</a:t>
                      </a:r>
                      <a:endParaRPr lang="en-US" sz="1200" b="0" dirty="0">
                        <a:solidFill>
                          <a:srgbClr val="000000"/>
                        </a:solidFill>
                      </a:endParaRPr>
                    </a:p>
                  </a:txBody>
                  <a:tcPr/>
                </a:tc>
                <a:tc>
                  <a:txBody>
                    <a:bodyPr/>
                    <a:lstStyle/>
                    <a:p>
                      <a:pPr algn="l">
                        <a:lnSpc>
                          <a:spcPts val="1200"/>
                        </a:lnSpc>
                      </a:pPr>
                      <a:r>
                        <a:rPr lang="en-US" sz="1200" dirty="0"/>
                        <a:t>City of Seguin</a:t>
                      </a:r>
                      <a:endParaRPr lang="en-US" sz="1200" b="0" dirty="0">
                        <a:solidFill>
                          <a:srgbClr val="000000"/>
                        </a:solidFill>
                      </a:endParaRPr>
                    </a:p>
                  </a:txBody>
                  <a:tcPr/>
                </a:tc>
                <a:extLst>
                  <a:ext uri="{0D108BD9-81ED-4DB2-BD59-A6C34878D82A}">
                    <a16:rowId xmlns:a16="http://schemas.microsoft.com/office/drawing/2014/main" val="10016"/>
                  </a:ext>
                </a:extLst>
              </a:tr>
              <a:tr h="266908">
                <a:tc>
                  <a:txBody>
                    <a:bodyPr/>
                    <a:lstStyle/>
                    <a:p>
                      <a:pPr algn="l">
                        <a:lnSpc>
                          <a:spcPts val="1200"/>
                        </a:lnSpc>
                      </a:pPr>
                      <a:r>
                        <a:rPr lang="en-US" sz="1200" dirty="0"/>
                        <a:t>Mayor Chris Riley, Leon</a:t>
                      </a:r>
                      <a:r>
                        <a:rPr lang="en-US" sz="1200" baseline="0" dirty="0"/>
                        <a:t> Valley </a:t>
                      </a:r>
                      <a:endParaRPr lang="en-US" sz="1200" b="0" dirty="0">
                        <a:solidFill>
                          <a:srgbClr val="000000"/>
                        </a:solidFill>
                      </a:endParaRPr>
                    </a:p>
                  </a:txBody>
                  <a:tcPr/>
                </a:tc>
                <a:tc>
                  <a:txBody>
                    <a:bodyPr/>
                    <a:lstStyle/>
                    <a:p>
                      <a:pPr algn="l">
                        <a:lnSpc>
                          <a:spcPts val="1200"/>
                        </a:lnSpc>
                      </a:pPr>
                      <a:r>
                        <a:rPr lang="en-US" sz="1200" dirty="0"/>
                        <a:t>Greater Bexar</a:t>
                      </a:r>
                      <a:r>
                        <a:rPr lang="en-US" sz="1200" baseline="0" dirty="0"/>
                        <a:t> County Council of Cities </a:t>
                      </a:r>
                      <a:endParaRPr lang="en-US" sz="1200" b="0" dirty="0">
                        <a:solidFill>
                          <a:srgbClr val="000000"/>
                        </a:solidFill>
                      </a:endParaRPr>
                    </a:p>
                  </a:txBody>
                  <a:tcPr/>
                </a:tc>
                <a:extLst>
                  <a:ext uri="{0D108BD9-81ED-4DB2-BD59-A6C34878D82A}">
                    <a16:rowId xmlns:a16="http://schemas.microsoft.com/office/drawing/2014/main" val="10017"/>
                  </a:ext>
                </a:extLst>
              </a:tr>
              <a:tr h="246210">
                <a:tc>
                  <a:txBody>
                    <a:bodyPr/>
                    <a:lstStyle/>
                    <a:p>
                      <a:pPr algn="l">
                        <a:lnSpc>
                          <a:spcPts val="1200"/>
                        </a:lnSpc>
                      </a:pPr>
                      <a:r>
                        <a:rPr lang="en-US" sz="1200" dirty="0"/>
                        <a:t>Judge</a:t>
                      </a:r>
                      <a:r>
                        <a:rPr lang="en-US" sz="1200" baseline="0" dirty="0"/>
                        <a:t> Kyle Kutscher</a:t>
                      </a:r>
                      <a:endParaRPr lang="en-US" sz="1200" b="0" dirty="0">
                        <a:solidFill>
                          <a:srgbClr val="000000"/>
                        </a:solidFill>
                      </a:endParaRPr>
                    </a:p>
                  </a:txBody>
                  <a:tcPr/>
                </a:tc>
                <a:tc>
                  <a:txBody>
                    <a:bodyPr/>
                    <a:lstStyle/>
                    <a:p>
                      <a:pPr algn="l">
                        <a:lnSpc>
                          <a:spcPts val="1200"/>
                        </a:lnSpc>
                      </a:pPr>
                      <a:r>
                        <a:rPr lang="en-US" sz="1200" dirty="0"/>
                        <a:t>Guadalupe</a:t>
                      </a:r>
                      <a:r>
                        <a:rPr lang="en-US" sz="1200" baseline="0" dirty="0"/>
                        <a:t> County</a:t>
                      </a:r>
                      <a:endParaRPr lang="en-US" sz="1200" b="0" dirty="0">
                        <a:solidFill>
                          <a:srgbClr val="000000"/>
                        </a:solidFill>
                      </a:endParaRPr>
                    </a:p>
                  </a:txBody>
                  <a:tcPr/>
                </a:tc>
                <a:extLst>
                  <a:ext uri="{0D108BD9-81ED-4DB2-BD59-A6C34878D82A}">
                    <a16:rowId xmlns:a16="http://schemas.microsoft.com/office/drawing/2014/main" val="10018"/>
                  </a:ext>
                </a:extLst>
              </a:tr>
              <a:tr h="246210">
                <a:tc>
                  <a:txBody>
                    <a:bodyPr/>
                    <a:lstStyle/>
                    <a:p>
                      <a:pPr algn="l">
                        <a:lnSpc>
                          <a:spcPts val="1200"/>
                        </a:lnSpc>
                      </a:pPr>
                      <a:r>
                        <a:rPr lang="en-US" sz="1200" dirty="0"/>
                        <a:t>Councilman Kevin </a:t>
                      </a:r>
                      <a:r>
                        <a:rPr lang="en-US" sz="1200" dirty="0" err="1"/>
                        <a:t>Hadas</a:t>
                      </a:r>
                      <a:r>
                        <a:rPr lang="en-US" sz="1200" dirty="0"/>
                        <a:t>,</a:t>
                      </a:r>
                      <a:r>
                        <a:rPr lang="en-US" sz="1200" baseline="0" dirty="0"/>
                        <a:t> Selma</a:t>
                      </a:r>
                      <a:endParaRPr lang="en-US" sz="1200" b="0" dirty="0">
                        <a:solidFill>
                          <a:srgbClr val="000000"/>
                        </a:solidFill>
                      </a:endParaRPr>
                    </a:p>
                  </a:txBody>
                  <a:tcPr/>
                </a:tc>
                <a:tc>
                  <a:txBody>
                    <a:bodyPr/>
                    <a:lstStyle/>
                    <a:p>
                      <a:pPr algn="l">
                        <a:lnSpc>
                          <a:spcPts val="1200"/>
                        </a:lnSpc>
                      </a:pPr>
                      <a:r>
                        <a:rPr lang="en-US" sz="1200" dirty="0"/>
                        <a:t>Northeast</a:t>
                      </a:r>
                      <a:r>
                        <a:rPr lang="en-US" sz="1200" baseline="0" dirty="0"/>
                        <a:t> Partnership</a:t>
                      </a:r>
                      <a:endParaRPr lang="en-US" sz="1200" b="0" dirty="0">
                        <a:solidFill>
                          <a:srgbClr val="000000"/>
                        </a:solidFill>
                      </a:endParaRPr>
                    </a:p>
                  </a:txBody>
                  <a:tcPr/>
                </a:tc>
                <a:extLst>
                  <a:ext uri="{0D108BD9-81ED-4DB2-BD59-A6C34878D82A}">
                    <a16:rowId xmlns:a16="http://schemas.microsoft.com/office/drawing/2014/main" val="10019"/>
                  </a:ext>
                </a:extLst>
              </a:tr>
              <a:tr h="246210">
                <a:tc>
                  <a:txBody>
                    <a:bodyPr/>
                    <a:lstStyle/>
                    <a:p>
                      <a:pPr algn="l">
                        <a:lnSpc>
                          <a:spcPts val="1200"/>
                        </a:lnSpc>
                      </a:pPr>
                      <a:r>
                        <a:rPr lang="en-US" sz="1200" dirty="0"/>
                        <a:t>Mr. Mario Jorge, P.E., District Engineer</a:t>
                      </a:r>
                      <a:endParaRPr lang="en-US" sz="1200" b="0" dirty="0">
                        <a:solidFill>
                          <a:srgbClr val="000000"/>
                        </a:solidFill>
                      </a:endParaRPr>
                    </a:p>
                  </a:txBody>
                  <a:tcPr/>
                </a:tc>
                <a:tc>
                  <a:txBody>
                    <a:bodyPr/>
                    <a:lstStyle/>
                    <a:p>
                      <a:pPr algn="l">
                        <a:lnSpc>
                          <a:spcPts val="1200"/>
                        </a:lnSpc>
                      </a:pPr>
                      <a:r>
                        <a:rPr lang="en-US" sz="1200" dirty="0"/>
                        <a:t>TxDOT San Antonio </a:t>
                      </a:r>
                      <a:endParaRPr lang="en-US" sz="1200" b="0" dirty="0">
                        <a:solidFill>
                          <a:srgbClr val="000000"/>
                        </a:solidFill>
                      </a:endParaRPr>
                    </a:p>
                  </a:txBody>
                  <a:tcPr/>
                </a:tc>
                <a:extLst>
                  <a:ext uri="{0D108BD9-81ED-4DB2-BD59-A6C34878D82A}">
                    <a16:rowId xmlns:a16="http://schemas.microsoft.com/office/drawing/2014/main" val="10020"/>
                  </a:ext>
                </a:extLst>
              </a:tr>
              <a:tr h="246210">
                <a:tc>
                  <a:txBody>
                    <a:bodyPr/>
                    <a:lstStyle/>
                    <a:p>
                      <a:pPr algn="l">
                        <a:lnSpc>
                          <a:spcPts val="1200"/>
                        </a:lnSpc>
                      </a:pPr>
                      <a:r>
                        <a:rPr lang="en-US" sz="1200" dirty="0"/>
                        <a:t>Ms. Patricia Rodriguez</a:t>
                      </a:r>
                      <a:endParaRPr lang="en-US" sz="1200" b="0" dirty="0">
                        <a:solidFill>
                          <a:srgbClr val="000000"/>
                        </a:solidFill>
                      </a:endParaRPr>
                    </a:p>
                  </a:txBody>
                  <a:tcPr/>
                </a:tc>
                <a:tc>
                  <a:txBody>
                    <a:bodyPr/>
                    <a:lstStyle/>
                    <a:p>
                      <a:pPr algn="l">
                        <a:lnSpc>
                          <a:spcPts val="1200"/>
                        </a:lnSpc>
                      </a:pPr>
                      <a:r>
                        <a:rPr lang="en-US" sz="1200" dirty="0"/>
                        <a:t>VIA Metropolitan Transit </a:t>
                      </a:r>
                      <a:endParaRPr lang="en-US" sz="1200" b="0" dirty="0">
                        <a:solidFill>
                          <a:srgbClr val="000000"/>
                        </a:solidFill>
                      </a:endParaRPr>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3064612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F6F13-5A39-4818-86D5-DE3A49C99297}"/>
              </a:ext>
            </a:extLst>
          </p:cNvPr>
          <p:cNvSpPr txBox="1"/>
          <p:nvPr/>
        </p:nvSpPr>
        <p:spPr>
          <a:xfrm>
            <a:off x="4194497" y="2388378"/>
            <a:ext cx="4530054" cy="3824124"/>
          </a:xfrm>
          <a:prstGeom prst="rect">
            <a:avLst/>
          </a:prstGeom>
          <a:noFill/>
        </p:spPr>
        <p:txBody>
          <a:bodyPr wrap="square" rtlCol="0">
            <a:spAutoFit/>
          </a:bodyPr>
          <a:lstStyle/>
          <a:p>
            <a:pPr>
              <a:lnSpc>
                <a:spcPts val="2100"/>
              </a:lnSpc>
              <a:spcAft>
                <a:spcPts val="3000"/>
              </a:spcAft>
            </a:pPr>
            <a:r>
              <a:rPr lang="en-US" sz="1600" b="1" dirty="0">
                <a:solidFill>
                  <a:srgbClr val="DF1E33"/>
                </a:solidFill>
                <a:latin typeface="Arial" panose="020B0604020202020204" pitchFamily="34" charset="0"/>
                <a:cs typeface="Arial" panose="020B0604020202020204" pitchFamily="34" charset="0"/>
              </a:rPr>
              <a:t>Unified Planning Work Program (UPWP): </a:t>
            </a:r>
            <a:r>
              <a:rPr lang="en-US" sz="1600" dirty="0">
                <a:latin typeface="Arial" panose="020B0604020202020204" pitchFamily="34" charset="0"/>
                <a:cs typeface="Arial" panose="020B0604020202020204" pitchFamily="34" charset="0"/>
              </a:rPr>
              <a:t>MPO Staff Budget and Planning Studies over a two year timeframe (adopted June 2017)</a:t>
            </a:r>
          </a:p>
          <a:p>
            <a:pPr>
              <a:lnSpc>
                <a:spcPts val="2100"/>
              </a:lnSpc>
              <a:spcAft>
                <a:spcPts val="3000"/>
              </a:spcAft>
            </a:pPr>
            <a:r>
              <a:rPr lang="en-US" sz="1600" b="1" dirty="0">
                <a:solidFill>
                  <a:srgbClr val="DF1E33"/>
                </a:solidFill>
                <a:latin typeface="Arial" panose="020B0604020202020204" pitchFamily="34" charset="0"/>
                <a:cs typeface="Arial" panose="020B0604020202020204" pitchFamily="34" charset="0"/>
              </a:rPr>
              <a:t>Metropolitan Transportation Plan (MTP): </a:t>
            </a:r>
            <a:r>
              <a:rPr lang="en-US" sz="1600" dirty="0">
                <a:latin typeface="Arial" panose="020B0604020202020204" pitchFamily="34" charset="0"/>
                <a:cs typeface="Arial" panose="020B0604020202020204" pitchFamily="34" charset="0"/>
              </a:rPr>
              <a:t>Future goals, strategies and transportation projects for 25 years (adopted December 2014); new Plan horizon year is 2045 and scheduled for adoption in December 2019</a:t>
            </a:r>
          </a:p>
          <a:p>
            <a:pPr>
              <a:lnSpc>
                <a:spcPts val="2100"/>
              </a:lnSpc>
              <a:spcAft>
                <a:spcPts val="3000"/>
              </a:spcAft>
            </a:pPr>
            <a:r>
              <a:rPr lang="en-US" sz="1600" b="1" dirty="0">
                <a:solidFill>
                  <a:srgbClr val="DF1E33"/>
                </a:solidFill>
                <a:latin typeface="Arial" panose="020B0604020202020204" pitchFamily="34" charset="0"/>
                <a:cs typeface="Arial" panose="020B0604020202020204" pitchFamily="34" charset="0"/>
              </a:rPr>
              <a:t>Transportation Improvement Program (TIP): </a:t>
            </a:r>
            <a:r>
              <a:rPr lang="en-US" sz="1600" dirty="0">
                <a:latin typeface="Arial" panose="020B0604020202020204" pitchFamily="34" charset="0"/>
                <a:cs typeface="Arial" panose="020B0604020202020204" pitchFamily="34" charset="0"/>
              </a:rPr>
              <a:t>Funded transportation projects within 4 years (adopted in April 2018)</a:t>
            </a:r>
          </a:p>
        </p:txBody>
      </p:sp>
    </p:spTree>
    <p:extLst>
      <p:ext uri="{BB962C8B-B14F-4D97-AF65-F5344CB8AC3E}">
        <p14:creationId xmlns:p14="http://schemas.microsoft.com/office/powerpoint/2010/main" val="10450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257DB-667B-4B85-886B-9DE50A5641FA}"/>
              </a:ext>
            </a:extLst>
          </p:cNvPr>
          <p:cNvSpPr>
            <a:spLocks noGrp="1"/>
          </p:cNvSpPr>
          <p:nvPr>
            <p:ph type="title"/>
          </p:nvPr>
        </p:nvSpPr>
        <p:spPr/>
        <p:txBody>
          <a:bodyPr/>
          <a:lstStyle/>
          <a:p>
            <a:pPr algn="l"/>
            <a:r>
              <a:rPr lang="en-US" sz="3200" dirty="0"/>
              <a:t>Metropolitan Transportation Plan:</a:t>
            </a:r>
            <a:br>
              <a:rPr lang="en-US" sz="4000" dirty="0"/>
            </a:br>
            <a:r>
              <a:rPr lang="en-US" sz="4000" dirty="0"/>
              <a:t> </a:t>
            </a:r>
            <a:r>
              <a:rPr lang="en-US" sz="4800" dirty="0"/>
              <a:t>Mobility 2040</a:t>
            </a:r>
          </a:p>
        </p:txBody>
      </p:sp>
    </p:spTree>
    <p:extLst>
      <p:ext uri="{BB962C8B-B14F-4D97-AF65-F5344CB8AC3E}">
        <p14:creationId xmlns:p14="http://schemas.microsoft.com/office/powerpoint/2010/main" val="21871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Metropolitan Transportation </a:t>
            </a:r>
            <a:br>
              <a:rPr lang="en-US" sz="3600" dirty="0"/>
            </a:br>
            <a:r>
              <a:rPr lang="en-US" sz="3600" dirty="0"/>
              <a:t>Plan </a:t>
            </a:r>
          </a:p>
        </p:txBody>
      </p:sp>
      <p:pic>
        <p:nvPicPr>
          <p:cNvPr id="7" name="Picture 19" descr="sanantonio.jpg"/>
          <p:cNvPicPr>
            <a:picLocks noChangeAspect="1"/>
          </p:cNvPicPr>
          <p:nvPr/>
        </p:nvPicPr>
        <p:blipFill>
          <a:blip r:embed="rId2" cstate="print"/>
          <a:srcRect/>
          <a:stretch>
            <a:fillRect/>
          </a:stretch>
        </p:blipFill>
        <p:spPr bwMode="auto">
          <a:xfrm>
            <a:off x="6248400" y="2395597"/>
            <a:ext cx="914400" cy="877230"/>
          </a:xfrm>
          <a:prstGeom prst="rect">
            <a:avLst/>
          </a:prstGeom>
          <a:noFill/>
          <a:ln w="9525">
            <a:noFill/>
            <a:miter lim="800000"/>
            <a:headEnd/>
            <a:tailEnd/>
          </a:ln>
        </p:spPr>
      </p:pic>
      <p:grpSp>
        <p:nvGrpSpPr>
          <p:cNvPr id="8" name="Group 23"/>
          <p:cNvGrpSpPr>
            <a:grpSpLocks/>
          </p:cNvGrpSpPr>
          <p:nvPr/>
        </p:nvGrpSpPr>
        <p:grpSpPr bwMode="auto">
          <a:xfrm>
            <a:off x="6275363" y="4558631"/>
            <a:ext cx="992173" cy="1484896"/>
            <a:chOff x="6538272" y="2871201"/>
            <a:chExt cx="1120201" cy="1816491"/>
          </a:xfrm>
        </p:grpSpPr>
        <p:pic>
          <p:nvPicPr>
            <p:cNvPr id="9" name="Picture 16" descr="AACOG_vw_0_0.jpg"/>
            <p:cNvPicPr>
              <a:picLocks noChangeAspect="1"/>
            </p:cNvPicPr>
            <p:nvPr/>
          </p:nvPicPr>
          <p:blipFill>
            <a:blip r:embed="rId3" cstate="print"/>
            <a:srcRect/>
            <a:stretch>
              <a:fillRect/>
            </a:stretch>
          </p:blipFill>
          <p:spPr bwMode="auto">
            <a:xfrm>
              <a:off x="6538272" y="2871201"/>
              <a:ext cx="1120201" cy="748294"/>
            </a:xfrm>
            <a:prstGeom prst="rect">
              <a:avLst/>
            </a:prstGeom>
            <a:noFill/>
            <a:ln w="9525">
              <a:noFill/>
              <a:miter lim="800000"/>
              <a:headEnd/>
              <a:tailEnd/>
            </a:ln>
          </p:spPr>
        </p:pic>
        <p:pic>
          <p:nvPicPr>
            <p:cNvPr id="10" name="Picture 20" descr="cityofboerne.jpg"/>
            <p:cNvPicPr>
              <a:picLocks noChangeAspect="1"/>
            </p:cNvPicPr>
            <p:nvPr/>
          </p:nvPicPr>
          <p:blipFill>
            <a:blip r:embed="rId4" cstate="print"/>
            <a:srcRect/>
            <a:stretch>
              <a:fillRect/>
            </a:stretch>
          </p:blipFill>
          <p:spPr bwMode="auto">
            <a:xfrm>
              <a:off x="6624769" y="3939398"/>
              <a:ext cx="947207" cy="748294"/>
            </a:xfrm>
            <a:prstGeom prst="rect">
              <a:avLst/>
            </a:prstGeom>
            <a:noFill/>
            <a:ln w="9525">
              <a:noFill/>
              <a:miter lim="800000"/>
              <a:headEnd/>
              <a:tailEnd/>
            </a:ln>
          </p:spPr>
        </p:pic>
      </p:grpSp>
      <p:pic>
        <p:nvPicPr>
          <p:cNvPr id="11" name="Picture 21" descr="seguin.jpg"/>
          <p:cNvPicPr>
            <a:picLocks noChangeAspect="1"/>
          </p:cNvPicPr>
          <p:nvPr/>
        </p:nvPicPr>
        <p:blipFill>
          <a:blip r:embed="rId5" cstate="print"/>
          <a:srcRect/>
          <a:stretch>
            <a:fillRect/>
          </a:stretch>
        </p:blipFill>
        <p:spPr bwMode="auto">
          <a:xfrm>
            <a:off x="7575721" y="5322241"/>
            <a:ext cx="1074737" cy="747713"/>
          </a:xfrm>
          <a:prstGeom prst="rect">
            <a:avLst/>
          </a:prstGeom>
          <a:noFill/>
          <a:ln w="9525">
            <a:noFill/>
            <a:miter lim="800000"/>
            <a:headEnd/>
            <a:tailEnd/>
          </a:ln>
        </p:spPr>
      </p:pic>
      <p:pic>
        <p:nvPicPr>
          <p:cNvPr id="12" name="Picture 12" descr="CityOfNewBraunfels.gif"/>
          <p:cNvPicPr>
            <a:picLocks noChangeAspect="1"/>
          </p:cNvPicPr>
          <p:nvPr/>
        </p:nvPicPr>
        <p:blipFill>
          <a:blip r:embed="rId6" cstate="print"/>
          <a:srcRect/>
          <a:stretch>
            <a:fillRect/>
          </a:stretch>
        </p:blipFill>
        <p:spPr bwMode="auto">
          <a:xfrm>
            <a:off x="7475194" y="2155663"/>
            <a:ext cx="1402180" cy="1232155"/>
          </a:xfrm>
          <a:prstGeom prst="rect">
            <a:avLst/>
          </a:prstGeom>
          <a:noFill/>
          <a:ln w="9525">
            <a:noFill/>
            <a:miter lim="800000"/>
            <a:headEnd/>
            <a:tailEnd/>
          </a:ln>
        </p:spPr>
      </p:pic>
      <p:grpSp>
        <p:nvGrpSpPr>
          <p:cNvPr id="13" name="Group 15"/>
          <p:cNvGrpSpPr>
            <a:grpSpLocks/>
          </p:cNvGrpSpPr>
          <p:nvPr/>
        </p:nvGrpSpPr>
        <p:grpSpPr bwMode="auto">
          <a:xfrm>
            <a:off x="4976887" y="2395597"/>
            <a:ext cx="1036321" cy="3201777"/>
            <a:chOff x="5370454" y="2871201"/>
            <a:chExt cx="920977" cy="2917331"/>
          </a:xfrm>
        </p:grpSpPr>
        <p:pic>
          <p:nvPicPr>
            <p:cNvPr id="14" name="Picture 17" descr="2000px-TXDOT.svg.png"/>
            <p:cNvPicPr>
              <a:picLocks noChangeAspect="1"/>
            </p:cNvPicPr>
            <p:nvPr/>
          </p:nvPicPr>
          <p:blipFill>
            <a:blip r:embed="rId7" cstate="print"/>
            <a:srcRect/>
            <a:stretch>
              <a:fillRect/>
            </a:stretch>
          </p:blipFill>
          <p:spPr bwMode="auto">
            <a:xfrm>
              <a:off x="5370454" y="2871201"/>
              <a:ext cx="920977" cy="748294"/>
            </a:xfrm>
            <a:prstGeom prst="rect">
              <a:avLst/>
            </a:prstGeom>
            <a:noFill/>
            <a:ln w="9525">
              <a:noFill/>
              <a:miter lim="800000"/>
              <a:headEnd/>
              <a:tailEnd/>
            </a:ln>
          </p:spPr>
        </p:pic>
        <p:pic>
          <p:nvPicPr>
            <p:cNvPr id="15" name="Picture 13" descr="Texas-County seal.jpg"/>
            <p:cNvPicPr>
              <a:picLocks noChangeAspect="1"/>
            </p:cNvPicPr>
            <p:nvPr/>
          </p:nvPicPr>
          <p:blipFill>
            <a:blip r:embed="rId8" cstate="print"/>
            <a:srcRect/>
            <a:stretch>
              <a:fillRect/>
            </a:stretch>
          </p:blipFill>
          <p:spPr bwMode="auto">
            <a:xfrm>
              <a:off x="5456038" y="5038724"/>
              <a:ext cx="749808" cy="749808"/>
            </a:xfrm>
            <a:prstGeom prst="rect">
              <a:avLst/>
            </a:prstGeom>
            <a:noFill/>
            <a:ln w="9525">
              <a:noFill/>
              <a:miter lim="800000"/>
              <a:headEnd/>
              <a:tailEnd/>
            </a:ln>
          </p:spPr>
        </p:pic>
        <p:pic>
          <p:nvPicPr>
            <p:cNvPr id="16" name="Picture 14" descr="seal.jpg"/>
            <p:cNvPicPr>
              <a:picLocks noChangeAspect="1"/>
            </p:cNvPicPr>
            <p:nvPr/>
          </p:nvPicPr>
          <p:blipFill>
            <a:blip r:embed="rId9" cstate="print"/>
            <a:srcRect/>
            <a:stretch>
              <a:fillRect/>
            </a:stretch>
          </p:blipFill>
          <p:spPr bwMode="auto">
            <a:xfrm>
              <a:off x="5444608" y="3927211"/>
              <a:ext cx="772668" cy="772668"/>
            </a:xfrm>
            <a:prstGeom prst="rect">
              <a:avLst/>
            </a:prstGeom>
            <a:noFill/>
            <a:ln w="9525">
              <a:noFill/>
              <a:miter lim="800000"/>
              <a:headEnd/>
              <a:tailEnd/>
            </a:ln>
          </p:spPr>
        </p:pic>
      </p:grpSp>
      <p:pic>
        <p:nvPicPr>
          <p:cNvPr id="17" name="Picture 16" descr="bexar-county-logo.jpg"/>
          <p:cNvPicPr>
            <a:picLocks noChangeAspect="1"/>
          </p:cNvPicPr>
          <p:nvPr/>
        </p:nvPicPr>
        <p:blipFill>
          <a:blip r:embed="rId10" cstate="print"/>
          <a:stretch>
            <a:fillRect/>
          </a:stretch>
        </p:blipFill>
        <p:spPr>
          <a:xfrm>
            <a:off x="6275363" y="3446806"/>
            <a:ext cx="914400" cy="914400"/>
          </a:xfrm>
          <a:prstGeom prst="rect">
            <a:avLst/>
          </a:prstGeom>
        </p:spPr>
      </p:pic>
      <p:pic>
        <p:nvPicPr>
          <p:cNvPr id="18" name="Picture 8" descr="ARMA_cmyk_v2.JPG"/>
          <p:cNvPicPr>
            <a:picLocks noChangeAspect="1"/>
          </p:cNvPicPr>
          <p:nvPr/>
        </p:nvPicPr>
        <p:blipFill>
          <a:blip r:embed="rId11" cstate="print"/>
          <a:srcRect/>
          <a:stretch>
            <a:fillRect/>
          </a:stretch>
        </p:blipFill>
        <p:spPr bwMode="auto">
          <a:xfrm>
            <a:off x="7451918" y="3272827"/>
            <a:ext cx="1386547" cy="896427"/>
          </a:xfrm>
          <a:prstGeom prst="rect">
            <a:avLst/>
          </a:prstGeom>
          <a:noFill/>
          <a:ln w="9525">
            <a:noFill/>
            <a:miter lim="800000"/>
            <a:headEnd/>
            <a:tailEnd/>
          </a:ln>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43800" y="4395570"/>
            <a:ext cx="1429753" cy="885085"/>
          </a:xfrm>
          <a:prstGeom prst="rect">
            <a:avLst/>
          </a:prstGeom>
        </p:spPr>
      </p:pic>
      <p:sp>
        <p:nvSpPr>
          <p:cNvPr id="3" name="TextBox 2"/>
          <p:cNvSpPr txBox="1"/>
          <p:nvPr/>
        </p:nvSpPr>
        <p:spPr>
          <a:xfrm>
            <a:off x="397117" y="2549977"/>
            <a:ext cx="4174883" cy="335476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latin typeface="Tw Cen MT" panose="020B0602020104020603" pitchFamily="34" charset="0"/>
              </a:rPr>
              <a:t>Required to be updated every five years</a:t>
            </a:r>
          </a:p>
          <a:p>
            <a:pPr marL="285750" indent="-285750">
              <a:spcAft>
                <a:spcPts val="600"/>
              </a:spcAft>
              <a:buFont typeface="Arial" panose="020B0604020202020204" pitchFamily="34" charset="0"/>
              <a:buChar char="•"/>
            </a:pPr>
            <a:r>
              <a:rPr lang="en-US" sz="2400" b="1" dirty="0">
                <a:latin typeface="Tw Cen MT" panose="020B0602020104020603" pitchFamily="34" charset="0"/>
              </a:rPr>
              <a:t>Region’s </a:t>
            </a:r>
            <a:r>
              <a:rPr lang="en-US" sz="2400" dirty="0">
                <a:latin typeface="Tw Cen MT" panose="020B0602020104020603" pitchFamily="34" charset="0"/>
              </a:rPr>
              <a:t>transportation system </a:t>
            </a:r>
            <a:r>
              <a:rPr lang="en-US" sz="2400" b="1" dirty="0">
                <a:latin typeface="Tw Cen MT" panose="020B0602020104020603" pitchFamily="34" charset="0"/>
              </a:rPr>
              <a:t>investment priorities</a:t>
            </a:r>
            <a:r>
              <a:rPr lang="en-US" sz="2400" dirty="0">
                <a:latin typeface="Tw Cen MT" panose="020B0602020104020603" pitchFamily="34" charset="0"/>
              </a:rPr>
              <a:t> </a:t>
            </a:r>
          </a:p>
          <a:p>
            <a:pPr marL="285750" indent="-285750">
              <a:spcAft>
                <a:spcPts val="600"/>
              </a:spcAft>
              <a:buFont typeface="Arial" panose="020B0604020202020204" pitchFamily="34" charset="0"/>
              <a:buChar char="•"/>
            </a:pPr>
            <a:r>
              <a:rPr lang="en-US" sz="2400" dirty="0">
                <a:latin typeface="Tw Cen MT" panose="020B0602020104020603" pitchFamily="34" charset="0"/>
              </a:rPr>
              <a:t>25 year planning horizon</a:t>
            </a:r>
          </a:p>
          <a:p>
            <a:pPr marL="285750" indent="-285750">
              <a:spcAft>
                <a:spcPts val="600"/>
              </a:spcAft>
              <a:buFont typeface="Arial" panose="020B0604020202020204" pitchFamily="34" charset="0"/>
              <a:buChar char="•"/>
            </a:pPr>
            <a:r>
              <a:rPr lang="en-US" sz="2400" dirty="0">
                <a:latin typeface="Tw Cen MT" panose="020B0602020104020603" pitchFamily="34" charset="0"/>
              </a:rPr>
              <a:t>Focused on systems level &amp; </a:t>
            </a:r>
            <a:r>
              <a:rPr lang="en-US" sz="2400" b="1" dirty="0">
                <a:latin typeface="Tw Cen MT" panose="020B0602020104020603" pitchFamily="34" charset="0"/>
              </a:rPr>
              <a:t>multimodal in nature</a:t>
            </a:r>
          </a:p>
          <a:p>
            <a:pPr marL="285750" indent="-285750">
              <a:spcAft>
                <a:spcPts val="600"/>
              </a:spcAft>
              <a:buFont typeface="Arial" panose="020B0604020202020204" pitchFamily="34" charset="0"/>
              <a:buChar char="•"/>
            </a:pPr>
            <a:r>
              <a:rPr lang="en-US" sz="2400" b="1" dirty="0">
                <a:latin typeface="Tw Cen MT" panose="020B0602020104020603" pitchFamily="34" charset="0"/>
              </a:rPr>
              <a:t>Financially constrained</a:t>
            </a:r>
          </a:p>
        </p:txBody>
      </p:sp>
    </p:spTree>
    <p:extLst>
      <p:ext uri="{BB962C8B-B14F-4D97-AF65-F5344CB8AC3E}">
        <p14:creationId xmlns:p14="http://schemas.microsoft.com/office/powerpoint/2010/main" val="4180618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0113950"/>
              </p:ext>
            </p:extLst>
          </p:nvPr>
        </p:nvGraphicFramePr>
        <p:xfrm>
          <a:off x="255105" y="2821922"/>
          <a:ext cx="8501738" cy="2682240"/>
        </p:xfrm>
        <a:graphic>
          <a:graphicData uri="http://schemas.openxmlformats.org/drawingml/2006/table">
            <a:tbl>
              <a:tblPr firstRow="1" bandRow="1">
                <a:tableStyleId>{93296810-A885-4BE3-A3E7-6D5BEEA58F35}</a:tableStyleId>
              </a:tblPr>
              <a:tblGrid>
                <a:gridCol w="1159327">
                  <a:extLst>
                    <a:ext uri="{9D8B030D-6E8A-4147-A177-3AD203B41FA5}">
                      <a16:colId xmlns:a16="http://schemas.microsoft.com/office/drawing/2014/main" val="20000"/>
                    </a:ext>
                  </a:extLst>
                </a:gridCol>
                <a:gridCol w="992628">
                  <a:extLst>
                    <a:ext uri="{9D8B030D-6E8A-4147-A177-3AD203B41FA5}">
                      <a16:colId xmlns:a16="http://schemas.microsoft.com/office/drawing/2014/main" val="20001"/>
                    </a:ext>
                  </a:extLst>
                </a:gridCol>
                <a:gridCol w="992628">
                  <a:extLst>
                    <a:ext uri="{9D8B030D-6E8A-4147-A177-3AD203B41FA5}">
                      <a16:colId xmlns:a16="http://schemas.microsoft.com/office/drawing/2014/main" val="20002"/>
                    </a:ext>
                  </a:extLst>
                </a:gridCol>
                <a:gridCol w="992628">
                  <a:extLst>
                    <a:ext uri="{9D8B030D-6E8A-4147-A177-3AD203B41FA5}">
                      <a16:colId xmlns:a16="http://schemas.microsoft.com/office/drawing/2014/main" val="20003"/>
                    </a:ext>
                  </a:extLst>
                </a:gridCol>
                <a:gridCol w="693321">
                  <a:extLst>
                    <a:ext uri="{9D8B030D-6E8A-4147-A177-3AD203B41FA5}">
                      <a16:colId xmlns:a16="http://schemas.microsoft.com/office/drawing/2014/main" val="20004"/>
                    </a:ext>
                  </a:extLst>
                </a:gridCol>
                <a:gridCol w="988840">
                  <a:extLst>
                    <a:ext uri="{9D8B030D-6E8A-4147-A177-3AD203B41FA5}">
                      <a16:colId xmlns:a16="http://schemas.microsoft.com/office/drawing/2014/main" val="20005"/>
                    </a:ext>
                  </a:extLst>
                </a:gridCol>
                <a:gridCol w="988840">
                  <a:extLst>
                    <a:ext uri="{9D8B030D-6E8A-4147-A177-3AD203B41FA5}">
                      <a16:colId xmlns:a16="http://schemas.microsoft.com/office/drawing/2014/main" val="20006"/>
                    </a:ext>
                  </a:extLst>
                </a:gridCol>
                <a:gridCol w="988840">
                  <a:extLst>
                    <a:ext uri="{9D8B030D-6E8A-4147-A177-3AD203B41FA5}">
                      <a16:colId xmlns:a16="http://schemas.microsoft.com/office/drawing/2014/main" val="20007"/>
                    </a:ext>
                  </a:extLst>
                </a:gridCol>
                <a:gridCol w="704686">
                  <a:extLst>
                    <a:ext uri="{9D8B030D-6E8A-4147-A177-3AD203B41FA5}">
                      <a16:colId xmlns:a16="http://schemas.microsoft.com/office/drawing/2014/main" val="20008"/>
                    </a:ext>
                  </a:extLst>
                </a:gridCol>
              </a:tblGrid>
              <a:tr h="370840">
                <a:tc>
                  <a:txBody>
                    <a:bodyPr/>
                    <a:lstStyle/>
                    <a:p>
                      <a:endParaRPr lang="en-US" sz="1600" dirty="0">
                        <a:latin typeface="Arial" panose="020B0604020202020204" pitchFamily="34" charset="0"/>
                        <a:cs typeface="Arial" panose="020B0604020202020204" pitchFamily="34" charset="0"/>
                      </a:endParaRPr>
                    </a:p>
                  </a:txBody>
                  <a:tcPr>
                    <a:noFill/>
                  </a:tcPr>
                </a:tc>
                <a:tc gridSpan="4">
                  <a:txBody>
                    <a:bodyPr/>
                    <a:lstStyle/>
                    <a:p>
                      <a:pPr algn="ctr"/>
                      <a:r>
                        <a:rPr lang="en-US" sz="2400" dirty="0">
                          <a:latin typeface="Arial" panose="020B0604020202020204" pitchFamily="34" charset="0"/>
                          <a:cs typeface="Arial" panose="020B0604020202020204" pitchFamily="34" charset="0"/>
                        </a:rPr>
                        <a:t>Population Forecast</a:t>
                      </a:r>
                    </a:p>
                  </a:txBody>
                  <a:tcPr>
                    <a:solidFill>
                      <a:srgbClr val="DF1E33"/>
                    </a:solid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gridSpan="4">
                  <a:txBody>
                    <a:bodyPr/>
                    <a:lstStyle/>
                    <a:p>
                      <a:pPr algn="ctr"/>
                      <a:r>
                        <a:rPr lang="en-US" sz="2400" dirty="0">
                          <a:latin typeface="Arial" panose="020B0604020202020204" pitchFamily="34" charset="0"/>
                          <a:cs typeface="Arial" panose="020B0604020202020204" pitchFamily="34" charset="0"/>
                        </a:rPr>
                        <a:t>Employment Forecast</a:t>
                      </a:r>
                    </a:p>
                  </a:txBody>
                  <a:tcPr>
                    <a:solidFill>
                      <a:srgbClr val="DF1E33"/>
                    </a:solid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0"/>
                  </a:ext>
                </a:extLst>
              </a:tr>
              <a:tr h="370840">
                <a:tc>
                  <a:txBody>
                    <a:bodyPr/>
                    <a:lstStyle/>
                    <a:p>
                      <a:endParaRPr lang="en-US" sz="1600" dirty="0">
                        <a:latin typeface="Arial" panose="020B0604020202020204" pitchFamily="34" charset="0"/>
                        <a:cs typeface="Arial" panose="020B0604020202020204" pitchFamily="34" charset="0"/>
                      </a:endParaRPr>
                    </a:p>
                  </a:txBody>
                  <a:tcPr>
                    <a:no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2015</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2045</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Growth</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2015</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2045</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Growth</a:t>
                      </a:r>
                    </a:p>
                  </a:txBody>
                  <a:tcPr anchor="ctr">
                    <a:solidFill>
                      <a:srgbClr val="29396D"/>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a:t>
                      </a:r>
                    </a:p>
                  </a:txBody>
                  <a:tcPr anchor="ctr">
                    <a:solidFill>
                      <a:srgbClr val="29396D"/>
                    </a:solidFill>
                  </a:tcPr>
                </a:tc>
                <a:extLst>
                  <a:ext uri="{0D108BD9-81ED-4DB2-BD59-A6C34878D82A}">
                    <a16:rowId xmlns:a16="http://schemas.microsoft.com/office/drawing/2014/main" val="10001"/>
                  </a:ext>
                </a:extLst>
              </a:tr>
              <a:tr h="370840">
                <a:tc>
                  <a:txBody>
                    <a:bodyPr/>
                    <a:lstStyle/>
                    <a:p>
                      <a:pPr algn="r"/>
                      <a:r>
                        <a:rPr lang="en-US" sz="1400" b="1" dirty="0">
                          <a:solidFill>
                            <a:schemeClr val="bg1"/>
                          </a:solidFill>
                          <a:latin typeface="Arial" panose="020B0604020202020204" pitchFamily="34" charset="0"/>
                          <a:cs typeface="Arial" panose="020B0604020202020204" pitchFamily="34" charset="0"/>
                        </a:rPr>
                        <a:t>Bexar</a:t>
                      </a:r>
                    </a:p>
                  </a:txBody>
                  <a:tcPr>
                    <a:solidFill>
                      <a:srgbClr val="29396D"/>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1,898,173</a:t>
                      </a:r>
                    </a:p>
                  </a:txBody>
                  <a:tcPr marL="9525" marR="9525" marT="9525" marB="0" anchor="ctr">
                    <a:solidFill>
                      <a:schemeClr val="accent1">
                        <a:lumMod val="20000"/>
                        <a:lumOff val="8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3,004,011</a:t>
                      </a:r>
                    </a:p>
                  </a:txBody>
                  <a:tcPr marL="9525" marR="9525" marT="9525" marB="0" anchor="ctr">
                    <a:solidFill>
                      <a:schemeClr val="accent1">
                        <a:lumMod val="20000"/>
                        <a:lumOff val="8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1,105,838</a:t>
                      </a:r>
                    </a:p>
                  </a:txBody>
                  <a:tcPr marL="9525" marR="9525" marT="9525" marB="0" anchor="ctr">
                    <a:solidFill>
                      <a:schemeClr val="accent1">
                        <a:lumMod val="20000"/>
                        <a:lumOff val="80000"/>
                      </a:schemeClr>
                    </a:solidFill>
                  </a:tcPr>
                </a:tc>
                <a:tc>
                  <a:txBody>
                    <a:bodyPr/>
                    <a:lstStyle/>
                    <a:p>
                      <a:pPr algn="ctr"/>
                      <a:r>
                        <a:rPr lang="en-US" sz="1200" b="1" dirty="0">
                          <a:latin typeface="Arial" panose="020B0604020202020204" pitchFamily="34" charset="0"/>
                          <a:cs typeface="Arial" panose="020B0604020202020204" pitchFamily="34" charset="0"/>
                        </a:rPr>
                        <a:t>58%</a:t>
                      </a:r>
                    </a:p>
                  </a:txBody>
                  <a:tcPr>
                    <a:solidFill>
                      <a:schemeClr val="accent1">
                        <a:lumMod val="20000"/>
                        <a:lumOff val="8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893,782</a:t>
                      </a:r>
                    </a:p>
                  </a:txBody>
                  <a:tcPr marL="9525" marR="9525" marT="9525" marB="0" anchor="ctr">
                    <a:solidFill>
                      <a:schemeClr val="accent1">
                        <a:lumMod val="20000"/>
                        <a:lumOff val="8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1,571,410</a:t>
                      </a:r>
                    </a:p>
                  </a:txBody>
                  <a:tcPr marL="9525" marR="9525" marT="9525" marB="0" anchor="ctr">
                    <a:solidFill>
                      <a:schemeClr val="accent1">
                        <a:lumMod val="20000"/>
                        <a:lumOff val="8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677,628</a:t>
                      </a:r>
                    </a:p>
                  </a:txBody>
                  <a:tcPr marL="9525" marR="9525" marT="9525" marB="0" anchor="ctr">
                    <a:solidFill>
                      <a:schemeClr val="accent1">
                        <a:lumMod val="20000"/>
                        <a:lumOff val="80000"/>
                      </a:schemeClr>
                    </a:solidFill>
                  </a:tcPr>
                </a:tc>
                <a:tc>
                  <a:txBody>
                    <a:bodyPr/>
                    <a:lstStyle/>
                    <a:p>
                      <a:pPr algn="ctr"/>
                      <a:r>
                        <a:rPr lang="en-US" sz="1200" b="1" dirty="0">
                          <a:latin typeface="Arial" panose="020B0604020202020204" pitchFamily="34" charset="0"/>
                          <a:cs typeface="Arial" panose="020B0604020202020204" pitchFamily="34" charset="0"/>
                        </a:rPr>
                        <a:t>76%</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400" b="1" dirty="0">
                          <a:solidFill>
                            <a:schemeClr val="bg1"/>
                          </a:solidFill>
                          <a:latin typeface="Arial" panose="020B0604020202020204" pitchFamily="34" charset="0"/>
                          <a:cs typeface="Arial" panose="020B0604020202020204" pitchFamily="34" charset="0"/>
                        </a:rPr>
                        <a:t>Comal</a:t>
                      </a:r>
                    </a:p>
                  </a:txBody>
                  <a:tcPr>
                    <a:solidFill>
                      <a:srgbClr val="29396D"/>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134,019</a:t>
                      </a:r>
                    </a:p>
                  </a:txBody>
                  <a:tcPr marL="9525" marR="9525" marT="9525" marB="0" anchor="ctr">
                    <a:solidFill>
                      <a:schemeClr val="accent1">
                        <a:lumMod val="40000"/>
                        <a:lumOff val="6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287,655</a:t>
                      </a:r>
                    </a:p>
                  </a:txBody>
                  <a:tcPr marL="9525" marR="9525" marT="9525" marB="0" anchor="ctr">
                    <a:solidFill>
                      <a:schemeClr val="accent1">
                        <a:lumMod val="40000"/>
                        <a:lumOff val="6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153,636</a:t>
                      </a:r>
                    </a:p>
                  </a:txBody>
                  <a:tcPr marL="9525" marR="9525" marT="9525" marB="0" anchor="ctr">
                    <a:solidFill>
                      <a:schemeClr val="accent1">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115%</a:t>
                      </a:r>
                    </a:p>
                  </a:txBody>
                  <a:tcPr>
                    <a:solidFill>
                      <a:schemeClr val="accent1">
                        <a:lumMod val="40000"/>
                        <a:lumOff val="60000"/>
                      </a:schemeClr>
                    </a:solidFill>
                  </a:tcPr>
                </a:tc>
                <a:tc>
                  <a:txBody>
                    <a:bodyPr/>
                    <a:lstStyle/>
                    <a:p>
                      <a:pPr algn="ctr" fontAlgn="b"/>
                      <a:r>
                        <a:rPr lang="en-US" sz="1200" b="0" i="0" u="none" strike="noStrike">
                          <a:effectLst/>
                          <a:latin typeface="Arial" panose="020B0604020202020204" pitchFamily="34" charset="0"/>
                          <a:cs typeface="Arial" panose="020B0604020202020204" pitchFamily="34" charset="0"/>
                        </a:rPr>
                        <a:t>52,683</a:t>
                      </a:r>
                    </a:p>
                  </a:txBody>
                  <a:tcPr marL="9525" marR="9525" marT="9525" marB="0" anchor="ctr">
                    <a:solidFill>
                      <a:schemeClr val="accent1">
                        <a:lumMod val="40000"/>
                        <a:lumOff val="6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119,352</a:t>
                      </a:r>
                    </a:p>
                  </a:txBody>
                  <a:tcPr marL="9525" marR="9525" marT="9525" marB="0" anchor="ctr">
                    <a:solidFill>
                      <a:schemeClr val="accent1">
                        <a:lumMod val="40000"/>
                        <a:lumOff val="6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66,669</a:t>
                      </a:r>
                    </a:p>
                  </a:txBody>
                  <a:tcPr marL="9525" marR="9525" marT="9525"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127%</a:t>
                      </a: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pPr algn="r"/>
                      <a:r>
                        <a:rPr lang="en-US" sz="1400" b="1" dirty="0">
                          <a:solidFill>
                            <a:schemeClr val="bg1"/>
                          </a:solidFill>
                          <a:latin typeface="Arial" panose="020B0604020202020204" pitchFamily="34" charset="0"/>
                          <a:cs typeface="Arial" panose="020B0604020202020204" pitchFamily="34" charset="0"/>
                        </a:rPr>
                        <a:t>Guadalupe</a:t>
                      </a:r>
                    </a:p>
                  </a:txBody>
                  <a:tcPr>
                    <a:solidFill>
                      <a:srgbClr val="29396D"/>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165,183</a:t>
                      </a:r>
                    </a:p>
                  </a:txBody>
                  <a:tcPr marL="9525" marR="9525" marT="9525" marB="0" anchor="ctr">
                    <a:solidFill>
                      <a:schemeClr val="accent1">
                        <a:lumMod val="20000"/>
                        <a:lumOff val="8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365,048</a:t>
                      </a:r>
                    </a:p>
                  </a:txBody>
                  <a:tcPr marL="9525" marR="9525" marT="9525" marB="0" anchor="ctr">
                    <a:solidFill>
                      <a:schemeClr val="accent1">
                        <a:lumMod val="20000"/>
                        <a:lumOff val="8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199,865</a:t>
                      </a:r>
                    </a:p>
                  </a:txBody>
                  <a:tcPr marL="9525" marR="9525" marT="9525" marB="0" anchor="ctr">
                    <a:solidFill>
                      <a:schemeClr val="accent1">
                        <a:lumMod val="20000"/>
                        <a:lumOff val="80000"/>
                      </a:schemeClr>
                    </a:solidFill>
                  </a:tcPr>
                </a:tc>
                <a:tc>
                  <a:txBody>
                    <a:bodyPr/>
                    <a:lstStyle/>
                    <a:p>
                      <a:pPr algn="ctr"/>
                      <a:r>
                        <a:rPr lang="en-US" sz="1200" b="1" dirty="0">
                          <a:latin typeface="Arial" panose="020B0604020202020204" pitchFamily="34" charset="0"/>
                          <a:cs typeface="Arial" panose="020B0604020202020204" pitchFamily="34" charset="0"/>
                        </a:rPr>
                        <a:t>121%</a:t>
                      </a:r>
                    </a:p>
                  </a:txBody>
                  <a:tcPr>
                    <a:solidFill>
                      <a:schemeClr val="accent1">
                        <a:lumMod val="20000"/>
                        <a:lumOff val="80000"/>
                      </a:schemeClr>
                    </a:solidFill>
                  </a:tcPr>
                </a:tc>
                <a:tc>
                  <a:txBody>
                    <a:bodyPr/>
                    <a:lstStyle/>
                    <a:p>
                      <a:pPr algn="ctr" fontAlgn="b"/>
                      <a:r>
                        <a:rPr lang="en-US" sz="1200" b="0" i="0" u="none" strike="noStrike">
                          <a:effectLst/>
                          <a:latin typeface="Arial" panose="020B0604020202020204" pitchFamily="34" charset="0"/>
                          <a:cs typeface="Arial" panose="020B0604020202020204" pitchFamily="34" charset="0"/>
                        </a:rPr>
                        <a:t>41,862</a:t>
                      </a:r>
                    </a:p>
                  </a:txBody>
                  <a:tcPr marL="9525" marR="9525" marT="9525" marB="0" anchor="ctr">
                    <a:solidFill>
                      <a:schemeClr val="accent1">
                        <a:lumMod val="20000"/>
                        <a:lumOff val="8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102,824</a:t>
                      </a:r>
                    </a:p>
                  </a:txBody>
                  <a:tcPr marL="9525" marR="9525" marT="9525" marB="0" anchor="ctr">
                    <a:solidFill>
                      <a:schemeClr val="accent1">
                        <a:lumMod val="20000"/>
                        <a:lumOff val="8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60,962</a:t>
                      </a:r>
                    </a:p>
                  </a:txBody>
                  <a:tcPr marL="9525" marR="9525" marT="9525" marB="0" anchor="ctr">
                    <a:solidFill>
                      <a:schemeClr val="accent1">
                        <a:lumMod val="20000"/>
                        <a:lumOff val="80000"/>
                      </a:schemeClr>
                    </a:solidFill>
                  </a:tcPr>
                </a:tc>
                <a:tc>
                  <a:txBody>
                    <a:bodyPr/>
                    <a:lstStyle/>
                    <a:p>
                      <a:pPr algn="ctr"/>
                      <a:r>
                        <a:rPr lang="en-US" sz="1200" b="1" dirty="0">
                          <a:latin typeface="Arial" panose="020B0604020202020204" pitchFamily="34" charset="0"/>
                          <a:cs typeface="Arial" panose="020B0604020202020204" pitchFamily="34" charset="0"/>
                        </a:rPr>
                        <a:t>146%</a:t>
                      </a:r>
                    </a:p>
                  </a:txBody>
                  <a:tcPr>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pPr algn="r"/>
                      <a:r>
                        <a:rPr lang="en-US" sz="1400" b="1" dirty="0">
                          <a:solidFill>
                            <a:schemeClr val="bg1"/>
                          </a:solidFill>
                          <a:latin typeface="Arial" panose="020B0604020202020204" pitchFamily="34" charset="0"/>
                          <a:cs typeface="Arial" panose="020B0604020202020204" pitchFamily="34" charset="0"/>
                        </a:rPr>
                        <a:t>Kendall</a:t>
                      </a:r>
                    </a:p>
                  </a:txBody>
                  <a:tcPr>
                    <a:solidFill>
                      <a:srgbClr val="29396D"/>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38,314</a:t>
                      </a:r>
                    </a:p>
                  </a:txBody>
                  <a:tcPr marL="9525" marR="9525" marT="9525" marB="0" anchor="ctr">
                    <a:solidFill>
                      <a:schemeClr val="accent1">
                        <a:lumMod val="40000"/>
                        <a:lumOff val="6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67,539</a:t>
                      </a:r>
                    </a:p>
                  </a:txBody>
                  <a:tcPr marL="9525" marR="9525" marT="9525" marB="0" anchor="ctr">
                    <a:solidFill>
                      <a:schemeClr val="accent1">
                        <a:lumMod val="40000"/>
                        <a:lumOff val="6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29,225</a:t>
                      </a:r>
                    </a:p>
                  </a:txBody>
                  <a:tcPr marL="9525" marR="9525" marT="9525" marB="0" anchor="ctr">
                    <a:solidFill>
                      <a:schemeClr val="accent1">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76%</a:t>
                      </a:r>
                    </a:p>
                  </a:txBody>
                  <a:tcPr>
                    <a:solidFill>
                      <a:schemeClr val="accent1">
                        <a:lumMod val="40000"/>
                        <a:lumOff val="6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13,707</a:t>
                      </a:r>
                    </a:p>
                  </a:txBody>
                  <a:tcPr marL="9525" marR="9525" marT="9525" marB="0" anchor="ctr">
                    <a:solidFill>
                      <a:schemeClr val="accent1">
                        <a:lumMod val="40000"/>
                        <a:lumOff val="60000"/>
                      </a:schemeClr>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24,728</a:t>
                      </a:r>
                    </a:p>
                  </a:txBody>
                  <a:tcPr marL="9525" marR="9525" marT="9525" marB="0" anchor="ctr">
                    <a:solidFill>
                      <a:schemeClr val="accent1">
                        <a:lumMod val="40000"/>
                        <a:lumOff val="60000"/>
                      </a:schemeClr>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11,021</a:t>
                      </a:r>
                    </a:p>
                  </a:txBody>
                  <a:tcPr marL="9525" marR="9525" marT="9525" marB="0" anchor="ctr">
                    <a:solidFill>
                      <a:schemeClr val="accent1">
                        <a:lumMod val="40000"/>
                        <a:lumOff val="60000"/>
                      </a:schemeClr>
                    </a:solidFill>
                  </a:tcPr>
                </a:tc>
                <a:tc>
                  <a:txBody>
                    <a:bodyPr/>
                    <a:lstStyle/>
                    <a:p>
                      <a:pPr algn="ctr"/>
                      <a:r>
                        <a:rPr lang="en-US" sz="1200" b="1" dirty="0">
                          <a:latin typeface="Arial" panose="020B0604020202020204" pitchFamily="34" charset="0"/>
                          <a:cs typeface="Arial" panose="020B0604020202020204" pitchFamily="34" charset="0"/>
                        </a:rPr>
                        <a:t>80%</a:t>
                      </a:r>
                    </a:p>
                  </a:txBody>
                  <a:tcPr>
                    <a:solidFill>
                      <a:schemeClr val="accent1">
                        <a:lumMod val="40000"/>
                        <a:lumOff val="60000"/>
                      </a:schemeClr>
                    </a:solidFill>
                  </a:tcPr>
                </a:tc>
                <a:extLst>
                  <a:ext uri="{0D108BD9-81ED-4DB2-BD59-A6C34878D82A}">
                    <a16:rowId xmlns:a16="http://schemas.microsoft.com/office/drawing/2014/main" val="10005"/>
                  </a:ext>
                </a:extLst>
              </a:tr>
              <a:tr h="370840">
                <a:tc>
                  <a:txBody>
                    <a:bodyPr/>
                    <a:lstStyle/>
                    <a:p>
                      <a:pPr algn="r"/>
                      <a:r>
                        <a:rPr lang="en-US" sz="1400" b="1" dirty="0">
                          <a:solidFill>
                            <a:schemeClr val="bg1"/>
                          </a:solidFill>
                          <a:latin typeface="Arial" panose="020B0604020202020204" pitchFamily="34" charset="0"/>
                          <a:cs typeface="Arial" panose="020B0604020202020204" pitchFamily="34" charset="0"/>
                        </a:rPr>
                        <a:t> Total</a:t>
                      </a:r>
                    </a:p>
                  </a:txBody>
                  <a:tcPr>
                    <a:solidFill>
                      <a:srgbClr val="29396D"/>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2,235,689</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cs typeface="Arial" panose="020B0604020202020204" pitchFamily="34" charset="0"/>
                        </a:rPr>
                        <a:t>3,724,253</a:t>
                      </a:r>
                    </a:p>
                  </a:txBody>
                  <a:tcPr marL="9525" marR="9525" marT="9525" marB="0" anchor="ctr">
                    <a:solidFill>
                      <a:srgbClr val="FFC000"/>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1,488,564</a:t>
                      </a:r>
                    </a:p>
                  </a:txBody>
                  <a:tcPr marL="9525" marR="9525" marT="9525" marB="0" anchor="ctr">
                    <a:solidFill>
                      <a:srgbClr val="FFC000"/>
                    </a:solidFill>
                  </a:tcPr>
                </a:tc>
                <a:tc>
                  <a:txBody>
                    <a:bodyPr/>
                    <a:lstStyle/>
                    <a:p>
                      <a:pPr algn="ctr"/>
                      <a:r>
                        <a:rPr lang="en-US" sz="1200" b="1" dirty="0">
                          <a:latin typeface="Arial" panose="020B0604020202020204" pitchFamily="34" charset="0"/>
                          <a:cs typeface="Arial" panose="020B0604020202020204" pitchFamily="34" charset="0"/>
                        </a:rPr>
                        <a:t>67%</a:t>
                      </a:r>
                    </a:p>
                  </a:txBody>
                  <a:tcPr anchor="ctr">
                    <a:solidFill>
                      <a:srgbClr val="FFC000"/>
                    </a:solidFill>
                  </a:tcPr>
                </a:tc>
                <a:tc>
                  <a:txBody>
                    <a:bodyPr/>
                    <a:lstStyle/>
                    <a:p>
                      <a:pPr algn="ctr" fontAlgn="b"/>
                      <a:r>
                        <a:rPr lang="en-US" sz="1200" b="0" i="0" u="none" strike="noStrike" dirty="0">
                          <a:effectLst/>
                          <a:latin typeface="Arial" panose="020B0604020202020204" pitchFamily="34" charset="0"/>
                          <a:cs typeface="Arial" panose="020B0604020202020204" pitchFamily="34" charset="0"/>
                        </a:rPr>
                        <a:t>1,002,034</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cs typeface="Arial" panose="020B0604020202020204" pitchFamily="34" charset="0"/>
                        </a:rPr>
                        <a:t>1,764,314</a:t>
                      </a:r>
                    </a:p>
                  </a:txBody>
                  <a:tcPr marL="9525" marR="9525" marT="9525" marB="0" anchor="ctr">
                    <a:solidFill>
                      <a:srgbClr val="FFC000"/>
                    </a:solidFill>
                  </a:tcPr>
                </a:tc>
                <a:tc>
                  <a:txBody>
                    <a:bodyPr/>
                    <a:lstStyle/>
                    <a:p>
                      <a:pPr algn="ctr" fontAlgn="b"/>
                      <a:r>
                        <a:rPr lang="en-US" sz="1200" b="1" i="0" u="none" strike="noStrike" dirty="0">
                          <a:effectLst/>
                          <a:latin typeface="Arial" panose="020B0604020202020204" pitchFamily="34" charset="0"/>
                          <a:cs typeface="Arial" panose="020B0604020202020204" pitchFamily="34" charset="0"/>
                        </a:rPr>
                        <a:t>762,280</a:t>
                      </a:r>
                    </a:p>
                  </a:txBody>
                  <a:tcPr marL="9525" marR="9525" marT="9525" marB="0" anchor="ctr">
                    <a:solidFill>
                      <a:srgbClr val="FFC000"/>
                    </a:solidFill>
                  </a:tcPr>
                </a:tc>
                <a:tc>
                  <a:txBody>
                    <a:bodyPr/>
                    <a:lstStyle/>
                    <a:p>
                      <a:pPr algn="ctr"/>
                      <a:r>
                        <a:rPr lang="en-US" sz="1200" b="1" dirty="0">
                          <a:latin typeface="Arial" panose="020B0604020202020204" pitchFamily="34" charset="0"/>
                          <a:cs typeface="Arial" panose="020B0604020202020204" pitchFamily="34" charset="0"/>
                        </a:rPr>
                        <a:t>76%</a:t>
                      </a:r>
                    </a:p>
                  </a:txBody>
                  <a:tcPr anchor="ctr">
                    <a:solidFill>
                      <a:srgbClr val="FFC000"/>
                    </a:solidFill>
                  </a:tcPr>
                </a:tc>
                <a:extLst>
                  <a:ext uri="{0D108BD9-81ED-4DB2-BD59-A6C34878D82A}">
                    <a16:rowId xmlns:a16="http://schemas.microsoft.com/office/drawing/2014/main" val="855283505"/>
                  </a:ext>
                </a:extLst>
              </a:tr>
            </a:tbl>
          </a:graphicData>
        </a:graphic>
      </p:graphicFrame>
      <p:sp>
        <p:nvSpPr>
          <p:cNvPr id="2" name="Title 1">
            <a:extLst>
              <a:ext uri="{FF2B5EF4-FFF2-40B4-BE49-F238E27FC236}">
                <a16:creationId xmlns:a16="http://schemas.microsoft.com/office/drawing/2014/main" id="{4DDA3A20-C18B-4F64-A1DC-DE458B5454AA}"/>
              </a:ext>
            </a:extLst>
          </p:cNvPr>
          <p:cNvSpPr>
            <a:spLocks noGrp="1"/>
          </p:cNvSpPr>
          <p:nvPr>
            <p:ph type="title"/>
          </p:nvPr>
        </p:nvSpPr>
        <p:spPr/>
        <p:txBody>
          <a:bodyPr/>
          <a:lstStyle/>
          <a:p>
            <a:r>
              <a:rPr lang="en-US" dirty="0"/>
              <a:t>2045 Population</a:t>
            </a:r>
            <a:br>
              <a:rPr lang="en-US" dirty="0"/>
            </a:br>
            <a:r>
              <a:rPr lang="en-US" dirty="0"/>
              <a:t>Forecasts</a:t>
            </a:r>
          </a:p>
        </p:txBody>
      </p:sp>
    </p:spTree>
    <p:extLst>
      <p:ext uri="{BB962C8B-B14F-4D97-AF65-F5344CB8AC3E}">
        <p14:creationId xmlns:p14="http://schemas.microsoft.com/office/powerpoint/2010/main" val="11942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3701</TotalTime>
  <Words>2003</Words>
  <Application>Microsoft Office PowerPoint</Application>
  <PresentationFormat>On-screen Show (4:3)</PresentationFormat>
  <Paragraphs>485</Paragraphs>
  <Slides>33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Arial Black</vt:lpstr>
      <vt:lpstr>Calibri</vt:lpstr>
      <vt:lpstr>Century Gothic</vt:lpstr>
      <vt:lpstr>Tahoma</vt:lpstr>
      <vt:lpstr>Times New Roman</vt:lpstr>
      <vt:lpstr>Tw Cen MT</vt:lpstr>
      <vt:lpstr>Office Theme</vt:lpstr>
      <vt:lpstr>Alamo Area Metropolitan Planning Organization</vt:lpstr>
      <vt:lpstr>What is an MPO?</vt:lpstr>
      <vt:lpstr>AAMPO Study Area</vt:lpstr>
      <vt:lpstr>We plan to keep you moving</vt:lpstr>
      <vt:lpstr> AAMPO Transportation Policy Board </vt:lpstr>
      <vt:lpstr>PowerPoint Presentation</vt:lpstr>
      <vt:lpstr>Metropolitan Transportation Plan:  Mobility 2040</vt:lpstr>
      <vt:lpstr>Metropolitan Transportation  Plan </vt:lpstr>
      <vt:lpstr>2045 Population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Mobility 2040: Funding Breakdown</vt:lpstr>
      <vt:lpstr>Mobility 2040: Roadway Funding</vt:lpstr>
      <vt:lpstr>Mobility 2040: Unfunded Needs through </vt:lpstr>
      <vt:lpstr>Metropolitan Transportation Plan</vt:lpstr>
      <vt:lpstr>Transportation Improvement Program</vt:lpstr>
      <vt:lpstr>Funding Future Mobility</vt:lpstr>
      <vt:lpstr>100 gallons of fuel purchased in Texas yields…</vt:lpstr>
      <vt:lpstr>TIP State and Federal Funding Categories </vt:lpstr>
      <vt:lpstr>Major Funding Sources: State and Local Funding</vt:lpstr>
      <vt:lpstr>The planning landscape is constantly changing and evolving…</vt:lpstr>
      <vt:lpstr>Ozone Standard Compliance Status  San Antonio-New Braunfels MSA,  2015 - 2017 (as of May 21, 2018) </vt:lpstr>
      <vt:lpstr>Transportation Conformity</vt:lpstr>
      <vt:lpstr>Top Counties for Numeric Growth in Texas 2015-2016 Presented by: Lloyd Potter, State Demographer, WTS Luncheon, February 21, 2018</vt:lpstr>
      <vt:lpstr>Top Counties for Percent Growth* in Texas 2015-2016 Presented by: Lloyd Potter, State Demographer, WTS Luncheon, February 21, 2018</vt:lpstr>
      <vt:lpstr>What does this mean for transit?</vt:lpstr>
      <vt:lpstr>Stay Connected www.alamoareampo.org</vt:lpstr>
      <vt:lpstr>Questions? Linda Alvarado-Vela Planning/Public Involvement Program Manager (210) 230-6929 alvarado-vela@alamoareampo.org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Leroy Alloway</dc:creator>
  <cp:lastModifiedBy>Linda Alvarado-Vela</cp:lastModifiedBy>
  <cp:revision>269</cp:revision>
  <cp:lastPrinted>2017-10-12T20:14:25Z</cp:lastPrinted>
  <dcterms:created xsi:type="dcterms:W3CDTF">2015-03-02T18:50:14Z</dcterms:created>
  <dcterms:modified xsi:type="dcterms:W3CDTF">2018-06-15T12:03:17Z</dcterms:modified>
</cp:coreProperties>
</file>