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660" r:id="rId2"/>
    <p:sldMasterId id="2147483727" r:id="rId3"/>
  </p:sldMasterIdLst>
  <p:notesMasterIdLst>
    <p:notesMasterId r:id="rId17"/>
  </p:notesMasterIdLst>
  <p:sldIdLst>
    <p:sldId id="285" r:id="rId4"/>
    <p:sldId id="312" r:id="rId5"/>
    <p:sldId id="304" r:id="rId6"/>
    <p:sldId id="297" r:id="rId7"/>
    <p:sldId id="311" r:id="rId8"/>
    <p:sldId id="298" r:id="rId9"/>
    <p:sldId id="284" r:id="rId10"/>
    <p:sldId id="299" r:id="rId11"/>
    <p:sldId id="300" r:id="rId12"/>
    <p:sldId id="308" r:id="rId13"/>
    <p:sldId id="305" r:id="rId14"/>
    <p:sldId id="307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162A6E"/>
    <a:srgbClr val="223581"/>
    <a:srgbClr val="737373"/>
    <a:srgbClr val="3A404F"/>
    <a:srgbClr val="DC7C3B"/>
    <a:srgbClr val="404040"/>
    <a:srgbClr val="3968B2"/>
    <a:srgbClr val="D68C39"/>
    <a:srgbClr val="518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1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8B2D6-9FAC-42C4-B114-BAE4BE4EDE81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EF34A-5F0E-474C-8FB4-2839533E8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C01A-F9AC-4F71-BCAC-C0E561FC37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34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C01A-F9AC-4F71-BCAC-C0E561FC37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8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C01A-F9AC-4F71-BCAC-C0E561FC37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27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C01A-F9AC-4F71-BCAC-C0E561FC37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81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FBD20-A868-41D1-BBC6-3F619CE46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A6C5F-C5FF-46C8-AE1B-B7333F4B3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8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62924-EB94-489E-9711-580AF2CE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4F3B6-4708-4D90-AAA8-C331ADC8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9D353-686A-481D-AC52-96EDCB26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8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B761-809D-4846-B129-315E1FAC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48F7A-C9E2-4398-9F0C-4C3373EB5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B6522-C374-4BEE-9C48-39D143A8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2609E-89E1-4069-ACF9-70FA4377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00F7-7EFE-46FB-A861-B90EEB8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6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449064-B074-4C2A-82EE-6ACD56873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7294-AD4A-4A2F-91B8-D9457305F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2D0D-9348-43F2-BEC3-9D37A07A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F9DF2-F32D-4F1E-8E85-D3424CE1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87563-64F2-476D-A478-7AC646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19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0E7B-FE6D-4593-9A6F-25D28BFE8B8D}" type="datetime1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25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A43-C856-4BC0-9C5C-BEFCB694EC3A}" type="datetime1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83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5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8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30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52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73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C901-0610-45CD-A7FA-A9D09DF2FB3B}" type="datetime1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398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398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03F7-EDDB-4536-9309-6B660FB61BEB}" type="datetime1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7" cy="63976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7218" indent="0">
              <a:buNone/>
              <a:defRPr sz="2000" b="1"/>
            </a:lvl2pPr>
            <a:lvl3pPr marL="914433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7" indent="0">
              <a:buNone/>
              <a:defRPr sz="1600" b="1"/>
            </a:lvl6pPr>
            <a:lvl7pPr marL="2743302" indent="0">
              <a:buNone/>
              <a:defRPr sz="1600" b="1"/>
            </a:lvl7pPr>
            <a:lvl8pPr marL="3200522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7" cy="3951288"/>
          </a:xfrm>
        </p:spPr>
        <p:txBody>
          <a:bodyPr/>
          <a:lstStyle>
            <a:lvl1pPr>
              <a:defRPr sz="2398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7218" indent="0">
              <a:buNone/>
              <a:defRPr sz="2000" b="1"/>
            </a:lvl2pPr>
            <a:lvl3pPr marL="914433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7" indent="0">
              <a:buNone/>
              <a:defRPr sz="1600" b="1"/>
            </a:lvl6pPr>
            <a:lvl7pPr marL="2743302" indent="0">
              <a:buNone/>
              <a:defRPr sz="1600" b="1"/>
            </a:lvl7pPr>
            <a:lvl8pPr marL="3200522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398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25F8-C72B-4D61-9F05-DE9A7D394058}" type="datetime1">
              <a:rPr lang="en-US" smtClean="0"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0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3348-21E3-4089-86CD-CA86A9861C45}" type="datetime1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42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55C8-BDBB-4E41-B527-E6AD6EE2A993}" type="datetime1">
              <a:rPr lang="en-US" smtClean="0"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54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8" cy="5853113"/>
          </a:xfrm>
        </p:spPr>
        <p:txBody>
          <a:bodyPr/>
          <a:lstStyle>
            <a:lvl1pPr>
              <a:defRPr sz="3202"/>
            </a:lvl1pPr>
            <a:lvl2pPr>
              <a:defRPr sz="2800"/>
            </a:lvl2pPr>
            <a:lvl3pPr>
              <a:defRPr sz="2398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2"/>
            <a:ext cx="4011084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218" indent="0">
              <a:buNone/>
              <a:defRPr sz="1202"/>
            </a:lvl2pPr>
            <a:lvl3pPr marL="914433" indent="0">
              <a:buNone/>
              <a:defRPr sz="1003"/>
            </a:lvl3pPr>
            <a:lvl4pPr marL="1371651" indent="0">
              <a:buNone/>
              <a:defRPr sz="901"/>
            </a:lvl4pPr>
            <a:lvl5pPr marL="1828869" indent="0">
              <a:buNone/>
              <a:defRPr sz="901"/>
            </a:lvl5pPr>
            <a:lvl6pPr marL="2286087" indent="0">
              <a:buNone/>
              <a:defRPr sz="901"/>
            </a:lvl6pPr>
            <a:lvl7pPr marL="2743302" indent="0">
              <a:buNone/>
              <a:defRPr sz="901"/>
            </a:lvl7pPr>
            <a:lvl8pPr marL="3200522" indent="0">
              <a:buNone/>
              <a:defRPr sz="901"/>
            </a:lvl8pPr>
            <a:lvl9pPr marL="3657736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5C26D-BA29-43BB-BB9E-F56C74FC328F}" type="datetime1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3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FEED-56BF-44E0-8D9E-77DEAC10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0453-0BEA-4232-84C7-59C11B56A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AD230-B9B6-44B9-9453-CA7DE92B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2E9C3-2131-481D-8805-40E5509F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42E3D-CE42-4A5E-9ED4-31376226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4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2"/>
            </a:lvl1pPr>
            <a:lvl2pPr marL="457218" indent="0">
              <a:buNone/>
              <a:defRPr sz="2800"/>
            </a:lvl2pPr>
            <a:lvl3pPr marL="914433" indent="0">
              <a:buNone/>
              <a:defRPr sz="2398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7" indent="0">
              <a:buNone/>
              <a:defRPr sz="2000"/>
            </a:lvl6pPr>
            <a:lvl7pPr marL="2743302" indent="0">
              <a:buNone/>
              <a:defRPr sz="2000"/>
            </a:lvl7pPr>
            <a:lvl8pPr marL="3200522" indent="0">
              <a:buNone/>
              <a:defRPr sz="2000"/>
            </a:lvl8pPr>
            <a:lvl9pPr marL="36577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218" indent="0">
              <a:buNone/>
              <a:defRPr sz="1202"/>
            </a:lvl2pPr>
            <a:lvl3pPr marL="914433" indent="0">
              <a:buNone/>
              <a:defRPr sz="1003"/>
            </a:lvl3pPr>
            <a:lvl4pPr marL="1371651" indent="0">
              <a:buNone/>
              <a:defRPr sz="901"/>
            </a:lvl4pPr>
            <a:lvl5pPr marL="1828869" indent="0">
              <a:buNone/>
              <a:defRPr sz="901"/>
            </a:lvl5pPr>
            <a:lvl6pPr marL="2286087" indent="0">
              <a:buNone/>
              <a:defRPr sz="901"/>
            </a:lvl6pPr>
            <a:lvl7pPr marL="2743302" indent="0">
              <a:buNone/>
              <a:defRPr sz="901"/>
            </a:lvl7pPr>
            <a:lvl8pPr marL="3200522" indent="0">
              <a:buNone/>
              <a:defRPr sz="901"/>
            </a:lvl8pPr>
            <a:lvl9pPr marL="3657736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4B44-08B9-4540-8A05-2C0A8FB421A8}" type="datetime1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5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83BE-07C6-4BA1-B9FC-5CBBFC173050}" type="datetime1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75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2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2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E327-4B98-423B-B130-CB1AB67D62F4}" type="datetime1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CE393-DF44-BD4B-B8DC-7C29ACA61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04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58772" y="1279195"/>
            <a:ext cx="78744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2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78950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486" y="1034447"/>
            <a:ext cx="10607038" cy="369012"/>
          </a:xfrm>
        </p:spPr>
        <p:txBody>
          <a:bodyPr lIns="0" tIns="0" rIns="0" bIns="0"/>
          <a:lstStyle>
            <a:lvl1pPr>
              <a:defRPr sz="239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36484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486" y="1034447"/>
            <a:ext cx="10607038" cy="369012"/>
          </a:xfrm>
        </p:spPr>
        <p:txBody>
          <a:bodyPr lIns="0" tIns="0" rIns="0" bIns="0"/>
          <a:lstStyle>
            <a:lvl1pPr>
              <a:defRPr sz="239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6722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486" y="1034447"/>
            <a:ext cx="10607038" cy="369012"/>
          </a:xfrm>
        </p:spPr>
        <p:txBody>
          <a:bodyPr lIns="0" tIns="0" rIns="0" bIns="0"/>
          <a:lstStyle>
            <a:lvl1pPr>
              <a:defRPr sz="239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00394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6210"/>
            <a:ext cx="12202514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9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42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EA25-9F98-4C96-9C82-5BDC6CDD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E214C-35A8-40C0-A665-6D9AD76FD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9606E-84D4-48E0-A163-9DC6E6F8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B1F1-15E5-4CF2-AEE8-DB091604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36A32-ECC9-4227-BB1A-F593E826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C03A-DD12-41B2-922E-C3494EB9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F7ABC-A0FD-43D1-A623-4DB076889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A0AC8-BB61-4FD3-8DA1-790248D3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D8FF2-02B5-43FB-9AEE-79D12290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87F8B-2D0C-4878-9463-FC1476BE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E5C41-F2B3-48A1-BE6D-525A8841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8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117-C540-42D7-A512-1C936080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1385A-13EE-4A27-B037-3EE93B092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7211" indent="0">
              <a:buNone/>
              <a:defRPr sz="2000" b="1"/>
            </a:lvl2pPr>
            <a:lvl3pPr marL="914424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9" indent="0">
              <a:buNone/>
              <a:defRPr sz="1600" b="1"/>
            </a:lvl6pPr>
            <a:lvl7pPr marL="2743270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8BC0D-2D65-4AA1-82C9-3C019E76F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FCFAC-10F9-4D99-969F-C7DC2DCC6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7211" indent="0">
              <a:buNone/>
              <a:defRPr sz="2000" b="1"/>
            </a:lvl2pPr>
            <a:lvl3pPr marL="914424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9" indent="0">
              <a:buNone/>
              <a:defRPr sz="1600" b="1"/>
            </a:lvl6pPr>
            <a:lvl7pPr marL="2743270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1E05A-FFB3-43BC-BE36-E972DF805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FF2D1-1812-4116-A169-4E12CB46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9AE35-EFF3-484D-82EC-0513CA1F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C9C1-D37B-40B7-99DF-79EC10CA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2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D1D0-3D37-44AD-98DC-B80F2C06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686BF-F0E7-415A-932E-EFE87957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9A8A4-7D4E-4E20-AA6B-D9B971C9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B3772-45B5-4CE0-8FD1-DC4E43DE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5E1B3-FB07-4D99-BD10-099B3C3B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40E0D-C829-4F40-AF89-6BA84719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4497B-FADF-4606-B0B3-E4596E36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9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36E4-AE99-4A51-A395-FBBF3686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70D2-892D-452F-B679-606DD8ED2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2"/>
            </a:lvl1pPr>
            <a:lvl2pPr>
              <a:defRPr sz="2800"/>
            </a:lvl2pPr>
            <a:lvl3pPr>
              <a:defRPr sz="2398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6BA8D-12F7-4DAC-AAD1-4521C7583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4" indent="0">
              <a:buNone/>
              <a:defRPr sz="1202"/>
            </a:lvl3pPr>
            <a:lvl4pPr marL="1371635" indent="0">
              <a:buNone/>
              <a:defRPr sz="1003"/>
            </a:lvl4pPr>
            <a:lvl5pPr marL="1828846" indent="0">
              <a:buNone/>
              <a:defRPr sz="1003"/>
            </a:lvl5pPr>
            <a:lvl6pPr marL="2286059" indent="0">
              <a:buNone/>
              <a:defRPr sz="1003"/>
            </a:lvl6pPr>
            <a:lvl7pPr marL="2743270" indent="0">
              <a:buNone/>
              <a:defRPr sz="1003"/>
            </a:lvl7pPr>
            <a:lvl8pPr marL="3200481" indent="0">
              <a:buNone/>
              <a:defRPr sz="1003"/>
            </a:lvl8pPr>
            <a:lvl9pPr marL="365769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FEB3E-C317-492B-849C-35F6D107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8AD59-83FD-48A8-8238-342B5CD6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FBBC0-6267-49F4-BA1E-BB3E8C6C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7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9C1F-2439-4BF1-BCF9-A83C1B1C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24D41-9583-4910-8B11-184A34945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2"/>
            </a:lvl1pPr>
            <a:lvl2pPr marL="457211" indent="0">
              <a:buNone/>
              <a:defRPr sz="2800"/>
            </a:lvl2pPr>
            <a:lvl3pPr marL="914424" indent="0">
              <a:buNone/>
              <a:defRPr sz="2398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9" indent="0">
              <a:buNone/>
              <a:defRPr sz="2000"/>
            </a:lvl6pPr>
            <a:lvl7pPr marL="2743270" indent="0">
              <a:buNone/>
              <a:defRPr sz="2000"/>
            </a:lvl7pPr>
            <a:lvl8pPr marL="3200481" indent="0">
              <a:buNone/>
              <a:defRPr sz="2000"/>
            </a:lvl8pPr>
            <a:lvl9pPr marL="36576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D9C28-72D2-4DDD-A0F3-C8755AEE8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4" indent="0">
              <a:buNone/>
              <a:defRPr sz="1202"/>
            </a:lvl3pPr>
            <a:lvl4pPr marL="1371635" indent="0">
              <a:buNone/>
              <a:defRPr sz="1003"/>
            </a:lvl4pPr>
            <a:lvl5pPr marL="1828846" indent="0">
              <a:buNone/>
              <a:defRPr sz="1003"/>
            </a:lvl5pPr>
            <a:lvl6pPr marL="2286059" indent="0">
              <a:buNone/>
              <a:defRPr sz="1003"/>
            </a:lvl6pPr>
            <a:lvl7pPr marL="2743270" indent="0">
              <a:buNone/>
              <a:defRPr sz="1003"/>
            </a:lvl7pPr>
            <a:lvl8pPr marL="3200481" indent="0">
              <a:buNone/>
              <a:defRPr sz="1003"/>
            </a:lvl8pPr>
            <a:lvl9pPr marL="365769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F6080-2B94-468B-B158-FA4B2418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4A57E-6C69-434E-97E5-1EAAD8ED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B8E82-FB86-4E0F-B9DC-D45212DE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5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B8BCF-D565-4CE4-8F24-0F76A185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D267-38BE-406C-966B-B32E0C7B0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BB43-F968-44F6-87DA-D1E65EC6A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04076-1369-48DB-8555-9A17881958F5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7F077-6CC8-40E8-AB63-4A64E4BB5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B848B-37A5-4E01-A17E-B0DC9D059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375AB-DD15-4B3A-8E78-CE1AFF5B7D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359FFC-E2D6-4840-8BF9-C38ACCE53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2"/>
          <a:stretch/>
        </p:blipFill>
        <p:spPr>
          <a:xfrm>
            <a:off x="0" y="6044750"/>
            <a:ext cx="12192000" cy="8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6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4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1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2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9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0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4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20A2-A013-425D-8C99-902CD1897AF3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BF012-0C0E-462D-8432-A541321966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2"/>
          <a:stretch/>
        </p:blipFill>
        <p:spPr>
          <a:xfrm>
            <a:off x="0" y="6044750"/>
            <a:ext cx="12192000" cy="8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3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3" indent="-342913" algn="l" defTabSz="914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</a:defRPr>
      </a:lvl1pPr>
      <a:lvl2pPr marL="742978" indent="-285760" algn="l" defTabSz="9144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4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2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6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6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5" indent="-228607" algn="l" defTabSz="9144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3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7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2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6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486" y="1034446"/>
            <a:ext cx="106070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4105" y="1835065"/>
            <a:ext cx="94837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2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2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926210"/>
            <a:ext cx="12202514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ransition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18">
        <a:defRPr>
          <a:latin typeface="+mn-lt"/>
          <a:ea typeface="+mn-ea"/>
          <a:cs typeface="+mn-cs"/>
        </a:defRPr>
      </a:lvl2pPr>
      <a:lvl3pPr marL="914433">
        <a:defRPr>
          <a:latin typeface="+mn-lt"/>
          <a:ea typeface="+mn-ea"/>
          <a:cs typeface="+mn-cs"/>
        </a:defRPr>
      </a:lvl3pPr>
      <a:lvl4pPr marL="1371651">
        <a:defRPr>
          <a:latin typeface="+mn-lt"/>
          <a:ea typeface="+mn-ea"/>
          <a:cs typeface="+mn-cs"/>
        </a:defRPr>
      </a:lvl4pPr>
      <a:lvl5pPr marL="1828869">
        <a:defRPr>
          <a:latin typeface="+mn-lt"/>
          <a:ea typeface="+mn-ea"/>
          <a:cs typeface="+mn-cs"/>
        </a:defRPr>
      </a:lvl5pPr>
      <a:lvl6pPr marL="2286087">
        <a:defRPr>
          <a:latin typeface="+mn-lt"/>
          <a:ea typeface="+mn-ea"/>
          <a:cs typeface="+mn-cs"/>
        </a:defRPr>
      </a:lvl6pPr>
      <a:lvl7pPr marL="2743302">
        <a:defRPr>
          <a:latin typeface="+mn-lt"/>
          <a:ea typeface="+mn-ea"/>
          <a:cs typeface="+mn-cs"/>
        </a:defRPr>
      </a:lvl7pPr>
      <a:lvl8pPr marL="3200522">
        <a:defRPr>
          <a:latin typeface="+mn-lt"/>
          <a:ea typeface="+mn-ea"/>
          <a:cs typeface="+mn-cs"/>
        </a:defRPr>
      </a:lvl8pPr>
      <a:lvl9pPr marL="365773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18">
        <a:defRPr>
          <a:latin typeface="+mn-lt"/>
          <a:ea typeface="+mn-ea"/>
          <a:cs typeface="+mn-cs"/>
        </a:defRPr>
      </a:lvl2pPr>
      <a:lvl3pPr marL="914433">
        <a:defRPr>
          <a:latin typeface="+mn-lt"/>
          <a:ea typeface="+mn-ea"/>
          <a:cs typeface="+mn-cs"/>
        </a:defRPr>
      </a:lvl3pPr>
      <a:lvl4pPr marL="1371651">
        <a:defRPr>
          <a:latin typeface="+mn-lt"/>
          <a:ea typeface="+mn-ea"/>
          <a:cs typeface="+mn-cs"/>
        </a:defRPr>
      </a:lvl4pPr>
      <a:lvl5pPr marL="1828869">
        <a:defRPr>
          <a:latin typeface="+mn-lt"/>
          <a:ea typeface="+mn-ea"/>
          <a:cs typeface="+mn-cs"/>
        </a:defRPr>
      </a:lvl5pPr>
      <a:lvl6pPr marL="2286087">
        <a:defRPr>
          <a:latin typeface="+mn-lt"/>
          <a:ea typeface="+mn-ea"/>
          <a:cs typeface="+mn-cs"/>
        </a:defRPr>
      </a:lvl6pPr>
      <a:lvl7pPr marL="2743302">
        <a:defRPr>
          <a:latin typeface="+mn-lt"/>
          <a:ea typeface="+mn-ea"/>
          <a:cs typeface="+mn-cs"/>
        </a:defRPr>
      </a:lvl7pPr>
      <a:lvl8pPr marL="3200522">
        <a:defRPr>
          <a:latin typeface="+mn-lt"/>
          <a:ea typeface="+mn-ea"/>
          <a:cs typeface="+mn-cs"/>
        </a:defRPr>
      </a:lvl8pPr>
      <a:lvl9pPr marL="365773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501887" y="5157172"/>
            <a:ext cx="7707998" cy="899563"/>
          </a:xfrm>
          <a:prstGeom prst="rect">
            <a:avLst/>
          </a:prstGeom>
        </p:spPr>
        <p:txBody>
          <a:bodyPr vert="horz" lIns="45047" rIns="45047" anchor="b">
            <a:noAutofit/>
          </a:bodyPr>
          <a:lstStyle/>
          <a:p>
            <a:pPr marR="63073" defTabSz="901019">
              <a:lnSpc>
                <a:spcPct val="50000"/>
              </a:lnSpc>
              <a:spcBef>
                <a:spcPts val="590"/>
              </a:spcBef>
              <a:spcAft>
                <a:spcPts val="590"/>
              </a:spcAft>
              <a:buClr>
                <a:srgbClr val="4F81BD"/>
              </a:buClr>
              <a:buSzPct val="68000"/>
              <a:defRPr/>
            </a:pPr>
            <a:endParaRPr lang="en-US" sz="1577" b="1" i="1" dirty="0">
              <a:solidFill>
                <a:srgbClr val="55589F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EEADDB-D77A-4BF8-A126-4CCA6D6DD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302" y="2558146"/>
            <a:ext cx="10380618" cy="165576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Rapid Transit Corridor Studies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C8A2160-E1E7-45C3-A73D-5E2D3FC992BD}"/>
              </a:ext>
            </a:extLst>
          </p:cNvPr>
          <p:cNvSpPr/>
          <p:nvPr/>
        </p:nvSpPr>
        <p:spPr>
          <a:xfrm>
            <a:off x="1767840" y="3562136"/>
            <a:ext cx="9448800" cy="1670348"/>
          </a:xfrm>
          <a:prstGeom prst="homePlate">
            <a:avLst/>
          </a:prstGeom>
          <a:solidFill>
            <a:srgbClr val="3A40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June 16, 2018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50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159680-42EC-43B3-A95C-2375BB891655}"/>
              </a:ext>
            </a:extLst>
          </p:cNvPr>
          <p:cNvSpPr/>
          <p:nvPr/>
        </p:nvSpPr>
        <p:spPr>
          <a:xfrm>
            <a:off x="6713098" y="11899"/>
            <a:ext cx="5478902" cy="15434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AE9257-0EDE-4368-8F42-05DBC4345DF0}"/>
              </a:ext>
            </a:extLst>
          </p:cNvPr>
          <p:cNvSpPr/>
          <p:nvPr/>
        </p:nvSpPr>
        <p:spPr>
          <a:xfrm>
            <a:off x="0" y="0"/>
            <a:ext cx="7566211" cy="1551239"/>
          </a:xfrm>
          <a:prstGeom prst="homePlate">
            <a:avLst/>
          </a:prstGeom>
          <a:solidFill>
            <a:srgbClr val="73737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500715" y="6185838"/>
            <a:ext cx="11194444" cy="57873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2" b="1" dirty="0">
                <a:solidFill>
                  <a:schemeClr val="bg1"/>
                </a:solidFill>
                <a:latin typeface="Century Gothic" panose="020B0502020202020204" pitchFamily="34" charset="0"/>
              </a:rPr>
              <a:t>Evaluation Criteria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22" t="46446" r="28740" b="34790"/>
          <a:stretch/>
        </p:blipFill>
        <p:spPr bwMode="auto">
          <a:xfrm>
            <a:off x="4393511" y="1738085"/>
            <a:ext cx="3411944" cy="205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22" t="68963" r="28740" b="12359"/>
          <a:stretch/>
        </p:blipFill>
        <p:spPr bwMode="auto">
          <a:xfrm>
            <a:off x="2752132" y="3935209"/>
            <a:ext cx="3282758" cy="196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3" t="46446" r="38478" b="34790"/>
          <a:stretch/>
        </p:blipFill>
        <p:spPr bwMode="auto">
          <a:xfrm>
            <a:off x="6314638" y="3935209"/>
            <a:ext cx="3295527" cy="198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46446" r="9408" b="34791"/>
          <a:stretch/>
        </p:blipFill>
        <p:spPr bwMode="auto">
          <a:xfrm>
            <a:off x="7962401" y="1738084"/>
            <a:ext cx="3342093" cy="204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46446" r="19136" b="34791"/>
          <a:stretch/>
        </p:blipFill>
        <p:spPr bwMode="auto">
          <a:xfrm>
            <a:off x="766571" y="1741686"/>
            <a:ext cx="3352744" cy="204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8052-CD80-4B0D-9AC1-7071EEE637D4}"/>
              </a:ext>
            </a:extLst>
          </p:cNvPr>
          <p:cNvSpPr txBox="1"/>
          <p:nvPr/>
        </p:nvSpPr>
        <p:spPr>
          <a:xfrm rot="5400000">
            <a:off x="3107122" y="-2428169"/>
            <a:ext cx="736163" cy="6598023"/>
          </a:xfrm>
          <a:prstGeom prst="homePlate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VISION 2040 GOALS &amp; OBJECTIVES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F7DB82-6C42-46AF-B831-5FCAC1470BF1}"/>
              </a:ext>
            </a:extLst>
          </p:cNvPr>
          <p:cNvSpPr txBox="1"/>
          <p:nvPr/>
        </p:nvSpPr>
        <p:spPr>
          <a:xfrm rot="5400000">
            <a:off x="9155175" y="-1212406"/>
            <a:ext cx="1292662" cy="39921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Bodoni MT" panose="02070603080606020203" pitchFamily="18" charset="0"/>
              </a:rPr>
              <a:t>What was considered during evaluation of the rapid transit alternatives?</a:t>
            </a:r>
            <a:endParaRPr lang="en-US" sz="2000" b="1" i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63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7039B-3281-435F-B2FB-FEEEA429C149}"/>
              </a:ext>
            </a:extLst>
          </p:cNvPr>
          <p:cNvSpPr/>
          <p:nvPr/>
        </p:nvSpPr>
        <p:spPr>
          <a:xfrm rot="16200000">
            <a:off x="-901569" y="2461980"/>
            <a:ext cx="3252937" cy="74295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DRAFT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D644403-5877-45FB-B978-C6350BEB1D94}"/>
              </a:ext>
            </a:extLst>
          </p:cNvPr>
          <p:cNvSpPr txBox="1">
            <a:spLocks/>
          </p:cNvSpPr>
          <p:nvPr/>
        </p:nvSpPr>
        <p:spPr>
          <a:xfrm>
            <a:off x="6740433" y="473250"/>
            <a:ext cx="4946470" cy="12249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latin typeface="Bodoni MT Black" panose="02070A03080606020203" pitchFamily="18" charset="0"/>
              </a:rPr>
              <a:t>Rapid Transit Network </a:t>
            </a:r>
          </a:p>
          <a:p>
            <a:r>
              <a:rPr lang="en-US" sz="2400" i="1" dirty="0">
                <a:solidFill>
                  <a:srgbClr val="FF0000"/>
                </a:solidFill>
                <a:latin typeface="Bodoni MT Black" panose="02070A03080606020203" pitchFamily="18" charset="0"/>
              </a:rPr>
              <a:t>Draft </a:t>
            </a:r>
            <a:r>
              <a:rPr lang="en-US" sz="2400" i="1" dirty="0">
                <a:latin typeface="Bodoni MT Black" panose="02070A03080606020203" pitchFamily="18" charset="0"/>
              </a:rPr>
              <a:t>Proposal</a:t>
            </a:r>
            <a:br>
              <a:rPr lang="en-US" sz="2400" i="1" dirty="0">
                <a:latin typeface="Bodoni MT Black" panose="02070A03080606020203" pitchFamily="18" charset="0"/>
              </a:rPr>
            </a:br>
            <a:endParaRPr lang="en-US" sz="2400" i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AEAE9A60-37F5-4B88-8151-1DE78D07255F}"/>
              </a:ext>
            </a:extLst>
          </p:cNvPr>
          <p:cNvSpPr txBox="1">
            <a:spLocks/>
          </p:cNvSpPr>
          <p:nvPr/>
        </p:nvSpPr>
        <p:spPr>
          <a:xfrm>
            <a:off x="6844936" y="1536539"/>
            <a:ext cx="5164184" cy="4237244"/>
          </a:xfrm>
          <a:prstGeom prst="rect">
            <a:avLst/>
          </a:prstGeom>
        </p:spPr>
        <p:txBody>
          <a:bodyPr>
            <a:normAutofit/>
          </a:bodyPr>
          <a:lstStyle>
            <a:lvl1pPr marL="342913" indent="-342913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78" indent="-285760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44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62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76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96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13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29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45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Guided by years-long studies of the region’s most-traveled corridors and with public input from the community meetings.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30B506-9899-4667-B127-1FE4824B4F14}"/>
              </a:ext>
            </a:extLst>
          </p:cNvPr>
          <p:cNvSpPr/>
          <p:nvPr/>
        </p:nvSpPr>
        <p:spPr>
          <a:xfrm>
            <a:off x="4238930" y="6100049"/>
            <a:ext cx="5599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i="1" dirty="0">
                <a:solidFill>
                  <a:prstClr val="white"/>
                </a:solidFill>
                <a:latin typeface="Century Gothic" panose="020B0502020202020204" pitchFamily="34" charset="0"/>
              </a:rPr>
              <a:t>Draft</a:t>
            </a:r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Rapid Transit Network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16845-86C0-45F1-90B0-B34848F2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7" y="289473"/>
            <a:ext cx="5484310" cy="54843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721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7039B-3281-435F-B2FB-FEEEA429C149}"/>
              </a:ext>
            </a:extLst>
          </p:cNvPr>
          <p:cNvSpPr/>
          <p:nvPr/>
        </p:nvSpPr>
        <p:spPr>
          <a:xfrm rot="16200000">
            <a:off x="-901569" y="2461980"/>
            <a:ext cx="3252937" cy="74295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DRAFT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D644403-5877-45FB-B978-C6350BEB1D94}"/>
              </a:ext>
            </a:extLst>
          </p:cNvPr>
          <p:cNvSpPr txBox="1">
            <a:spLocks/>
          </p:cNvSpPr>
          <p:nvPr/>
        </p:nvSpPr>
        <p:spPr>
          <a:xfrm>
            <a:off x="6740433" y="473250"/>
            <a:ext cx="4946470" cy="12249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>
                <a:latin typeface="Bodoni MT Black" panose="02070A03080606020203" pitchFamily="18" charset="0"/>
              </a:rPr>
              <a:t>A Rapid Transit Network Plan will be completed in Fall 2018. </a:t>
            </a:r>
            <a:endParaRPr lang="en-US" sz="2400" i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AEAE9A60-37F5-4B88-8151-1DE78D07255F}"/>
              </a:ext>
            </a:extLst>
          </p:cNvPr>
          <p:cNvSpPr txBox="1">
            <a:spLocks/>
          </p:cNvSpPr>
          <p:nvPr/>
        </p:nvSpPr>
        <p:spPr>
          <a:xfrm>
            <a:off x="7114902" y="1861304"/>
            <a:ext cx="4885510" cy="3819305"/>
          </a:xfrm>
          <a:prstGeom prst="rect">
            <a:avLst/>
          </a:prstGeom>
        </p:spPr>
        <p:txBody>
          <a:bodyPr>
            <a:normAutofit/>
          </a:bodyPr>
          <a:lstStyle>
            <a:lvl1pPr marL="342913" indent="-342913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78" indent="-285760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44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62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76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96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13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29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45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plan will: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proposed rapid transit projects needed in the region through 2040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 preliminary implementation schedule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rapid transit with existing VIA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16845-86C0-45F1-90B0-B34848F2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7" y="289473"/>
            <a:ext cx="5484310" cy="54843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06A4E1-695E-472E-9DAC-A4C39F9F6979}"/>
              </a:ext>
            </a:extLst>
          </p:cNvPr>
          <p:cNvSpPr/>
          <p:nvPr/>
        </p:nvSpPr>
        <p:spPr>
          <a:xfrm>
            <a:off x="1809931" y="6153491"/>
            <a:ext cx="8073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Implementing the Rapid Transit Network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771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74D0D3-6D3A-4133-8CD1-45C670E05CF9}"/>
              </a:ext>
            </a:extLst>
          </p:cNvPr>
          <p:cNvSpPr/>
          <p:nvPr/>
        </p:nvSpPr>
        <p:spPr>
          <a:xfrm>
            <a:off x="0" y="1081167"/>
            <a:ext cx="12192000" cy="9056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FC661-0B8E-4E1F-9548-DD782859FF35}"/>
              </a:ext>
            </a:extLst>
          </p:cNvPr>
          <p:cNvSpPr/>
          <p:nvPr/>
        </p:nvSpPr>
        <p:spPr>
          <a:xfrm>
            <a:off x="4" y="0"/>
            <a:ext cx="12192000" cy="101019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44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18"/>
            <a:r>
              <a:rPr lang="en-US" sz="4000" b="1" i="1" dirty="0">
                <a:solidFill>
                  <a:prstClr val="white"/>
                </a:solidFill>
                <a:latin typeface="Bodoni MT Black" panose="02070A03080606020203" pitchFamily="18" charset="0"/>
              </a:rPr>
              <a:t>  </a:t>
            </a:r>
            <a:r>
              <a:rPr lang="en-US" sz="4400" b="1" i="1" dirty="0">
                <a:solidFill>
                  <a:prstClr val="white"/>
                </a:solidFill>
                <a:latin typeface="Bodoni MT Black" panose="02070A03080606020203" pitchFamily="18" charset="0"/>
              </a:rPr>
              <a:t>Call to Action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E7EDA4-98A8-453C-ABD6-1356BE4019B6}"/>
              </a:ext>
            </a:extLst>
          </p:cNvPr>
          <p:cNvSpPr txBox="1">
            <a:spLocks/>
          </p:cNvSpPr>
          <p:nvPr/>
        </p:nvSpPr>
        <p:spPr>
          <a:xfrm>
            <a:off x="749621" y="1158239"/>
            <a:ext cx="10692765" cy="4909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13" indent="-342913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78" indent="-285760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44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62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76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96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13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29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45" indent="-228607" algn="l" defTabSz="9144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Clr>
                <a:srgbClr val="C00000"/>
              </a:buClr>
              <a:buNone/>
            </a:pPr>
            <a:r>
              <a:rPr lang="en-US" sz="3900" i="1" dirty="0">
                <a:solidFill>
                  <a:schemeClr val="bg1"/>
                </a:solidFill>
                <a:latin typeface="Bodoni MT Black" panose="02070A03080606020203" pitchFamily="18" charset="0"/>
                <a:ea typeface="Gotham Book" charset="0"/>
                <a:cs typeface="Arial" panose="020B0604020202020204" pitchFamily="34" charset="0"/>
              </a:rPr>
              <a:t>Share your comments.</a:t>
            </a:r>
          </a:p>
          <a:p>
            <a:pPr marL="457218" lvl="1" indent="0" algn="ctr"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18" lvl="1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Email your comments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VIA at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GCR@viainfo.net |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Subject: RTC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18" lvl="1" indent="0" algn="ctr">
              <a:lnSpc>
                <a:spcPct val="120000"/>
              </a:lnSpc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Mail your comments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VIA Metropolitan Transit, c/o Government &amp; Community Relations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800 W. Myrtle, San Antonio TX 78212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18" lvl="1" indent="0" algn="ctr">
              <a:buNone/>
            </a:pPr>
            <a:r>
              <a:rPr lang="en-US" b="1" dirty="0"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Visit VIAinfo.net/</a:t>
            </a:r>
            <a:r>
              <a:rPr lang="en-US" b="1" dirty="0" err="1"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rapidtransit</a:t>
            </a:r>
            <a:endParaRPr lang="en-US" b="1" dirty="0"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800" dirty="0"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Font typeface="Arial" panose="020B0604020202020204" pitchFamily="34" charset="0"/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Gotham Book" charset="0"/>
              <a:ea typeface="Gotham Book" charset="0"/>
              <a:cs typeface="Gotham Book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398" dirty="0">
              <a:latin typeface="Gotham Book" charset="0"/>
              <a:ea typeface="Gotham Book" charset="0"/>
              <a:cs typeface="Gotham Book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398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3D6417-B73C-4161-9D03-BEDFBD9CEA61}"/>
              </a:ext>
            </a:extLst>
          </p:cNvPr>
          <p:cNvSpPr/>
          <p:nvPr/>
        </p:nvSpPr>
        <p:spPr>
          <a:xfrm>
            <a:off x="1809931" y="6153491"/>
            <a:ext cx="796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Deadline for comments is </a:t>
            </a:r>
            <a:r>
              <a:rPr lang="en-US" sz="3200" b="1" i="1" dirty="0">
                <a:solidFill>
                  <a:prstClr val="white"/>
                </a:solidFill>
                <a:latin typeface="Century Gothic" panose="020B0502020202020204" pitchFamily="34" charset="0"/>
              </a:rPr>
              <a:t>July 16, 2018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28828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4E200-AAA5-4366-B858-5CAE1105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House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6E1722-8471-443D-AC83-043550B0A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4" y="1476462"/>
            <a:ext cx="3566016" cy="4700501"/>
          </a:xfrm>
        </p:spPr>
        <p:txBody>
          <a:bodyPr>
            <a:normAutofit fontScale="25000" lnSpcReduction="20000"/>
          </a:bodyPr>
          <a:lstStyle/>
          <a:p>
            <a:pPr marL="0" indent="0" fontAlgn="t">
              <a:lnSpc>
                <a:spcPct val="120000"/>
              </a:lnSpc>
              <a:buNone/>
            </a:pPr>
            <a:r>
              <a:rPr lang="en-US" sz="4800" b="1" dirty="0"/>
              <a:t>Wednesday, June 20, 2018</a:t>
            </a:r>
            <a:br>
              <a:rPr lang="en-US" sz="4800" b="1" dirty="0"/>
            </a:br>
            <a:r>
              <a:rPr lang="en-US" sz="4800" dirty="0"/>
              <a:t>5:30 – 7:30 p.m.</a:t>
            </a:r>
            <a:br>
              <a:rPr lang="en-US" sz="4800" dirty="0"/>
            </a:br>
            <a:r>
              <a:rPr lang="en-US" sz="4800" dirty="0"/>
              <a:t>Stinson Municipal Airport</a:t>
            </a:r>
            <a:br>
              <a:rPr lang="en-US" sz="4800" dirty="0"/>
            </a:br>
            <a:r>
              <a:rPr lang="en-US" sz="4800" dirty="0"/>
              <a:t>8535 Mission Rd.</a:t>
            </a:r>
            <a:br>
              <a:rPr lang="en-US" sz="4800" dirty="0"/>
            </a:br>
            <a:r>
              <a:rPr lang="en-US" sz="4800" dirty="0"/>
              <a:t>San Antonio, TX 78214</a:t>
            </a:r>
            <a:br>
              <a:rPr lang="en-US" sz="4800" dirty="0"/>
            </a:br>
            <a:r>
              <a:rPr lang="en-US" sz="4800" b="1" dirty="0"/>
              <a:t>VIA Route:</a:t>
            </a:r>
            <a:r>
              <a:rPr lang="en-US" sz="4800" dirty="0"/>
              <a:t> 40</a:t>
            </a:r>
          </a:p>
          <a:p>
            <a:pPr marL="0" indent="0" fontAlgn="t">
              <a:lnSpc>
                <a:spcPct val="120000"/>
              </a:lnSpc>
              <a:buNone/>
            </a:pPr>
            <a:endParaRPr lang="en-US" sz="4800" dirty="0"/>
          </a:p>
          <a:p>
            <a:pPr marL="0" indent="0" fontAlgn="t">
              <a:lnSpc>
                <a:spcPct val="120000"/>
              </a:lnSpc>
              <a:buNone/>
            </a:pPr>
            <a:r>
              <a:rPr lang="en-US" sz="4800" b="1" dirty="0"/>
              <a:t>Thursday, June 21, 2018</a:t>
            </a:r>
            <a:br>
              <a:rPr lang="en-US" sz="4800" b="1" dirty="0"/>
            </a:br>
            <a:r>
              <a:rPr lang="en-US" sz="4800" dirty="0"/>
              <a:t>5:30 – 7:30 p.m.</a:t>
            </a:r>
            <a:br>
              <a:rPr lang="en-US" sz="4800" dirty="0"/>
            </a:br>
            <a:r>
              <a:rPr lang="en-US" sz="4800" dirty="0"/>
              <a:t>The Neighborhood Place</a:t>
            </a:r>
            <a:br>
              <a:rPr lang="en-US" sz="4800" dirty="0"/>
            </a:br>
            <a:r>
              <a:rPr lang="en-US" sz="4800" dirty="0"/>
              <a:t>3014 Rivas St.</a:t>
            </a:r>
            <a:br>
              <a:rPr lang="en-US" sz="4800" dirty="0"/>
            </a:br>
            <a:r>
              <a:rPr lang="en-US" sz="4800" dirty="0"/>
              <a:t>San Antonio, TX 78228</a:t>
            </a:r>
            <a:br>
              <a:rPr lang="en-US" sz="4800" dirty="0"/>
            </a:br>
            <a:r>
              <a:rPr lang="en-US" sz="4800" b="1" dirty="0"/>
              <a:t>VIA Routes:</a:t>
            </a:r>
            <a:r>
              <a:rPr lang="en-US" sz="4800" dirty="0"/>
              <a:t> 77, 524</a:t>
            </a:r>
          </a:p>
          <a:p>
            <a:pPr marL="0" indent="0" fontAlgn="t">
              <a:lnSpc>
                <a:spcPct val="120000"/>
              </a:lnSpc>
              <a:buNone/>
            </a:pPr>
            <a:endParaRPr lang="en-US" sz="4800" dirty="0"/>
          </a:p>
          <a:p>
            <a:pPr marL="0" indent="0" fontAlgn="t">
              <a:lnSpc>
                <a:spcPct val="120000"/>
              </a:lnSpc>
              <a:buNone/>
            </a:pPr>
            <a:r>
              <a:rPr lang="en-US" sz="4800" b="1" dirty="0"/>
              <a:t>Tuesday, June 26, 2018</a:t>
            </a:r>
            <a:br>
              <a:rPr lang="en-US" sz="4800" b="1" dirty="0"/>
            </a:br>
            <a:r>
              <a:rPr lang="en-US" sz="4800" dirty="0"/>
              <a:t>5:30 – 7:30 p.m.</a:t>
            </a:r>
            <a:br>
              <a:rPr lang="en-US" sz="4800" dirty="0"/>
            </a:br>
            <a:r>
              <a:rPr lang="en-US" sz="4800" dirty="0"/>
              <a:t>Barbara Jordan Community Center</a:t>
            </a:r>
            <a:br>
              <a:rPr lang="en-US" sz="4800" dirty="0"/>
            </a:br>
            <a:r>
              <a:rPr lang="en-US" sz="4800" dirty="0"/>
              <a:t>2803 E. Commerce St.</a:t>
            </a:r>
            <a:br>
              <a:rPr lang="en-US" sz="4800" dirty="0"/>
            </a:br>
            <a:r>
              <a:rPr lang="en-US" sz="4800" dirty="0"/>
              <a:t>San Antonio, TX 78203</a:t>
            </a:r>
            <a:br>
              <a:rPr lang="en-US" sz="4800" dirty="0"/>
            </a:br>
            <a:r>
              <a:rPr lang="en-US" sz="4800" b="1" dirty="0"/>
              <a:t>VIA Route:</a:t>
            </a:r>
            <a:r>
              <a:rPr lang="en-US" sz="4800" dirty="0"/>
              <a:t> 25</a:t>
            </a:r>
          </a:p>
          <a:p>
            <a:pPr marL="0" indent="0" fontAlgn="t">
              <a:buNone/>
            </a:pPr>
            <a:endParaRPr lang="en-US" dirty="0"/>
          </a:p>
          <a:p>
            <a:pPr marL="0" indent="0" fontAlgn="t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9313A4C-9289-41F2-8525-D52A9B7D5024}"/>
              </a:ext>
            </a:extLst>
          </p:cNvPr>
          <p:cNvSpPr txBox="1">
            <a:spLocks/>
          </p:cNvSpPr>
          <p:nvPr/>
        </p:nvSpPr>
        <p:spPr>
          <a:xfrm>
            <a:off x="6096004" y="1476462"/>
            <a:ext cx="35660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7" indent="-228607" algn="l" defTabSz="914424" rtl="0" eaLnBrk="1" latinLnBrk="0" hangingPunct="1">
              <a:lnSpc>
                <a:spcPct val="90000"/>
              </a:lnSpc>
              <a:spcBef>
                <a:spcPts val="1003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31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42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53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63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7" algn="l" defTabSz="91442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lnSpc>
                <a:spcPct val="100000"/>
              </a:lnSpc>
              <a:buNone/>
            </a:pPr>
            <a:r>
              <a:rPr lang="en-US" sz="1300" b="1" dirty="0"/>
              <a:t>Wednesday, June 27, 2018</a:t>
            </a:r>
            <a:br>
              <a:rPr lang="en-US" sz="1300" dirty="0"/>
            </a:br>
            <a:r>
              <a:rPr lang="en-US" sz="1300" dirty="0"/>
              <a:t>5:30 – 7:30 p.m.</a:t>
            </a:r>
            <a:br>
              <a:rPr lang="en-US" sz="1300" dirty="0"/>
            </a:br>
            <a:r>
              <a:rPr lang="en-US" sz="1300" dirty="0"/>
              <a:t>VIA Stone Oak Park &amp; Ride</a:t>
            </a:r>
            <a:br>
              <a:rPr lang="en-US" sz="1300" dirty="0"/>
            </a:br>
            <a:r>
              <a:rPr lang="en-US" sz="1300" dirty="0"/>
              <a:t>22139 US Highway 281 N.</a:t>
            </a:r>
            <a:br>
              <a:rPr lang="en-US" sz="1300" dirty="0"/>
            </a:br>
            <a:r>
              <a:rPr lang="en-US" sz="1300" dirty="0"/>
              <a:t>San Antonio, TX 78258</a:t>
            </a:r>
            <a:br>
              <a:rPr lang="en-US" sz="1300" dirty="0"/>
            </a:br>
            <a:r>
              <a:rPr lang="en-US" sz="1300" b="1" dirty="0"/>
              <a:t>VIA Routes:</a:t>
            </a:r>
            <a:r>
              <a:rPr lang="en-US" sz="1300" dirty="0"/>
              <a:t> 7, 503</a:t>
            </a:r>
          </a:p>
          <a:p>
            <a:pPr marL="0" indent="0" fontAlgn="t">
              <a:lnSpc>
                <a:spcPct val="100000"/>
              </a:lnSpc>
              <a:buNone/>
            </a:pPr>
            <a:endParaRPr lang="en-US" sz="1300" dirty="0"/>
          </a:p>
          <a:p>
            <a:pPr marL="0" indent="0" fontAlgn="t">
              <a:lnSpc>
                <a:spcPct val="100000"/>
              </a:lnSpc>
              <a:buNone/>
            </a:pPr>
            <a:r>
              <a:rPr lang="en-US" sz="1300" b="1" dirty="0"/>
              <a:t>Thursday, June 28, 2018</a:t>
            </a:r>
            <a:br>
              <a:rPr lang="en-US" sz="1300" dirty="0"/>
            </a:br>
            <a:r>
              <a:rPr lang="en-US" sz="1300" dirty="0"/>
              <a:t>5:30 – 7:30 p.m.</a:t>
            </a:r>
            <a:br>
              <a:rPr lang="en-US" sz="1300" dirty="0"/>
            </a:br>
            <a:r>
              <a:rPr lang="en-US" sz="1300" dirty="0"/>
              <a:t>VIA Metro Center</a:t>
            </a:r>
            <a:br>
              <a:rPr lang="en-US" sz="1300" dirty="0"/>
            </a:br>
            <a:r>
              <a:rPr lang="en-US" sz="1300" dirty="0"/>
              <a:t>1021 San Pedro</a:t>
            </a:r>
            <a:br>
              <a:rPr lang="en-US" sz="1300" dirty="0"/>
            </a:br>
            <a:r>
              <a:rPr lang="en-US" sz="1300" dirty="0"/>
              <a:t>San Antonio, TX 78212</a:t>
            </a:r>
            <a:br>
              <a:rPr lang="en-US" sz="1300" dirty="0"/>
            </a:br>
            <a:r>
              <a:rPr lang="en-US" sz="1300" b="1" dirty="0"/>
              <a:t>VIA Routes:</a:t>
            </a:r>
            <a:r>
              <a:rPr lang="en-US" sz="1300" dirty="0"/>
              <a:t> 3, 4, 20</a:t>
            </a:r>
          </a:p>
          <a:p>
            <a:pPr marL="0" indent="0" fontAlgn="t">
              <a:buFont typeface="Arial" panose="020B0604020202020204" pitchFamily="34" charset="0"/>
              <a:buNone/>
            </a:pPr>
            <a:endParaRPr lang="en-US" dirty="0"/>
          </a:p>
          <a:p>
            <a:pPr marL="0" indent="0" fontAlgn="t">
              <a:buFont typeface="Arial" panose="020B0604020202020204" pitchFamily="34" charset="0"/>
              <a:buNone/>
            </a:pPr>
            <a:endParaRPr lang="en-US" dirty="0"/>
          </a:p>
          <a:p>
            <a:pPr marL="0" indent="0" fontAlgn="t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42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501887" y="5157172"/>
            <a:ext cx="7707998" cy="899563"/>
          </a:xfrm>
          <a:prstGeom prst="rect">
            <a:avLst/>
          </a:prstGeom>
        </p:spPr>
        <p:txBody>
          <a:bodyPr vert="horz" lIns="45047" rIns="45047" anchor="b">
            <a:noAutofit/>
          </a:bodyPr>
          <a:lstStyle/>
          <a:p>
            <a:pPr marR="63073" defTabSz="901019">
              <a:lnSpc>
                <a:spcPct val="50000"/>
              </a:lnSpc>
              <a:spcBef>
                <a:spcPts val="590"/>
              </a:spcBef>
              <a:spcAft>
                <a:spcPts val="590"/>
              </a:spcAft>
              <a:buClr>
                <a:srgbClr val="4F81BD"/>
              </a:buClr>
              <a:buSzPct val="68000"/>
              <a:defRPr/>
            </a:pPr>
            <a:endParaRPr lang="en-US" sz="1577" b="1" i="1" dirty="0">
              <a:solidFill>
                <a:srgbClr val="55589F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6CA6E7-EB93-402F-AAC4-D5DB7C50E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268" y="2862390"/>
            <a:ext cx="9144000" cy="1147357"/>
          </a:xfrm>
        </p:spPr>
        <p:txBody>
          <a:bodyPr>
            <a:normAutofit/>
          </a:bodyPr>
          <a:lstStyle/>
          <a:p>
            <a:r>
              <a:rPr lang="en-US" sz="6000" i="1" dirty="0">
                <a:latin typeface="Bodoni MT Black" panose="02070A03080606020203" pitchFamily="18" charset="0"/>
              </a:rPr>
              <a:t>What is it?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EEADDB-D77A-4BF8-A126-4CCA6D6DD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508" y="4169519"/>
            <a:ext cx="10380618" cy="1655762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Rapid Transit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frequent, reliable public transportation with vehicles traveling in a dedicated lane.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VIA’s Rapid Transit Corridor Studies will help determine which corridors are best suited for rapid transit service, based largely on community input. 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66A476-C42D-450D-B23B-764FC3574356}"/>
              </a:ext>
            </a:extLst>
          </p:cNvPr>
          <p:cNvGrpSpPr/>
          <p:nvPr/>
        </p:nvGrpSpPr>
        <p:grpSpPr>
          <a:xfrm>
            <a:off x="1075508" y="219009"/>
            <a:ext cx="10380618" cy="2962891"/>
            <a:chOff x="1075508" y="6300200"/>
            <a:chExt cx="10380618" cy="2962891"/>
          </a:xfrm>
        </p:grpSpPr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E00E4A0A-D25E-4188-A74C-921FE4141CBA}"/>
                </a:ext>
              </a:extLst>
            </p:cNvPr>
            <p:cNvSpPr txBox="1">
              <a:spLocks/>
            </p:cNvSpPr>
            <p:nvPr/>
          </p:nvSpPr>
          <p:spPr>
            <a:xfrm>
              <a:off x="1606731" y="6300200"/>
              <a:ext cx="9144000" cy="11473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2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998" b="1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6000" i="1" dirty="0">
                  <a:latin typeface="Bodoni MT Black" panose="02070A03080606020203" pitchFamily="18" charset="0"/>
                </a:rPr>
                <a:t>What is the goal?</a:t>
              </a:r>
            </a:p>
          </p:txBody>
        </p:sp>
        <p:sp>
          <p:nvSpPr>
            <p:cNvPr id="8" name="Subtitle 4">
              <a:extLst>
                <a:ext uri="{FF2B5EF4-FFF2-40B4-BE49-F238E27FC236}">
                  <a16:creationId xmlns:a16="http://schemas.microsoft.com/office/drawing/2014/main" id="{B79EB9C0-D44E-4281-BD79-79B8E3FBDDFD}"/>
                </a:ext>
              </a:extLst>
            </p:cNvPr>
            <p:cNvSpPr txBox="1">
              <a:spLocks/>
            </p:cNvSpPr>
            <p:nvPr/>
          </p:nvSpPr>
          <p:spPr>
            <a:xfrm>
              <a:off x="1075508" y="7607329"/>
              <a:ext cx="10380618" cy="1655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24" rtl="0" eaLnBrk="1" latinLnBrk="0" hangingPunct="1">
                <a:lnSpc>
                  <a:spcPct val="90000"/>
                </a:lnSpc>
                <a:spcBef>
                  <a:spcPts val="1003"/>
                </a:spcBef>
                <a:buFont typeface="Arial" panose="020B0604020202020204" pitchFamily="34" charset="0"/>
                <a:buNone/>
                <a:defRPr sz="2398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11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24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35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46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59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70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81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94" indent="0" algn="ctr" defTabSz="91442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 goal of these open house meetings is to share feedback from recent community conversations and discuss how that input was used to develop a Rapid Transit Corridor draft system proposal.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513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968186" y="6492875"/>
            <a:ext cx="519899" cy="365125"/>
          </a:xfrm>
        </p:spPr>
        <p:txBody>
          <a:bodyPr/>
          <a:lstStyle/>
          <a:p>
            <a:pPr algn="ctr" defTabSz="914433">
              <a:defRPr/>
            </a:pPr>
            <a:fld id="{FE594B58-9A0E-DA42-901B-DA5ECDC3701A}" type="slidenum">
              <a:rPr lang="en-US" sz="1401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pPr algn="ctr" defTabSz="914433">
                <a:defRPr/>
              </a:pPr>
              <a:t>4</a:t>
            </a:fld>
            <a:endParaRPr lang="en-US" sz="1401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" y="0"/>
            <a:ext cx="12192000" cy="82898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44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33">
              <a:defRPr/>
            </a:pPr>
            <a:endParaRPr lang="en-US" sz="180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6729" y="6227885"/>
            <a:ext cx="7534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33">
              <a:defRPr/>
            </a:pPr>
            <a:r>
              <a:rPr lang="en-US" sz="1100" b="1" dirty="0">
                <a:solidFill>
                  <a:schemeClr val="bg1"/>
                </a:solidFill>
              </a:rPr>
              <a:t>Source: </a:t>
            </a:r>
            <a:r>
              <a:rPr lang="en-US" sz="1100" dirty="0">
                <a:solidFill>
                  <a:schemeClr val="bg1"/>
                </a:solidFill>
              </a:rPr>
              <a:t>Alamo Area Metropolitan Planning Organization Model, Texas Department of Transportation Statewide Analysis Model, 2014; US Census Bureau; Texas A&amp;M Transportation Institute Annual Urban Mobility Report 2015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2EEDF4-611F-4517-8710-FBAA2AE992EF}"/>
              </a:ext>
            </a:extLst>
          </p:cNvPr>
          <p:cNvCxnSpPr/>
          <p:nvPr/>
        </p:nvCxnSpPr>
        <p:spPr>
          <a:xfrm>
            <a:off x="3841904" y="3226911"/>
            <a:ext cx="1447052" cy="96408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DBF1E9-1E96-4D17-9767-9C2604E809F1}"/>
              </a:ext>
            </a:extLst>
          </p:cNvPr>
          <p:cNvCxnSpPr>
            <a:cxnSpLocks/>
          </p:cNvCxnSpPr>
          <p:nvPr/>
        </p:nvCxnSpPr>
        <p:spPr>
          <a:xfrm flipV="1">
            <a:off x="3857446" y="2491321"/>
            <a:ext cx="1449633" cy="731361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E7F7DB-DC4F-485E-8974-39D23628F42A}"/>
              </a:ext>
            </a:extLst>
          </p:cNvPr>
          <p:cNvGrpSpPr/>
          <p:nvPr/>
        </p:nvGrpSpPr>
        <p:grpSpPr>
          <a:xfrm>
            <a:off x="5258322" y="1242092"/>
            <a:ext cx="3150199" cy="1736547"/>
            <a:chOff x="5445431" y="1236441"/>
            <a:chExt cx="2792460" cy="173654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5D1EC6-9631-4FF3-8BB0-9F0322AE3E1A}"/>
                </a:ext>
              </a:extLst>
            </p:cNvPr>
            <p:cNvSpPr txBox="1"/>
            <p:nvPr/>
          </p:nvSpPr>
          <p:spPr>
            <a:xfrm>
              <a:off x="5445431" y="1341772"/>
              <a:ext cx="27924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new residents </a:t>
              </a: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 Bexar County</a:t>
              </a:r>
              <a:b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since 2010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BE43D6-3C69-4260-ADFC-28F1F9BB2CDB}"/>
                </a:ext>
              </a:extLst>
            </p:cNvPr>
            <p:cNvSpPr txBox="1"/>
            <p:nvPr/>
          </p:nvSpPr>
          <p:spPr>
            <a:xfrm>
              <a:off x="5778181" y="1236441"/>
              <a:ext cx="21269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100,000+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C00CEA-63B2-49EC-814E-472304F9BC0E}"/>
              </a:ext>
            </a:extLst>
          </p:cNvPr>
          <p:cNvGrpSpPr/>
          <p:nvPr/>
        </p:nvGrpSpPr>
        <p:grpSpPr>
          <a:xfrm>
            <a:off x="5339140" y="3786329"/>
            <a:ext cx="3150199" cy="1727922"/>
            <a:chOff x="5526249" y="3780678"/>
            <a:chExt cx="2792460" cy="172792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185F67-DEDD-4724-80A7-87158FC145CE}"/>
                </a:ext>
              </a:extLst>
            </p:cNvPr>
            <p:cNvSpPr txBox="1"/>
            <p:nvPr/>
          </p:nvSpPr>
          <p:spPr>
            <a:xfrm>
              <a:off x="5693093" y="3780678"/>
              <a:ext cx="24088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1.6 million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900423-F6E3-41FA-A12E-D3F72E916959}"/>
                </a:ext>
              </a:extLst>
            </p:cNvPr>
            <p:cNvSpPr txBox="1"/>
            <p:nvPr/>
          </p:nvSpPr>
          <p:spPr>
            <a:xfrm>
              <a:off x="5526249" y="4308271"/>
              <a:ext cx="27924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new residents </a:t>
              </a:r>
              <a:b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arriving between </a:t>
              </a:r>
              <a:b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2010 and 2040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2EA1AC6-C85B-4518-B1D9-85B9CBBC6FB7}"/>
              </a:ext>
            </a:extLst>
          </p:cNvPr>
          <p:cNvSpPr txBox="1"/>
          <p:nvPr/>
        </p:nvSpPr>
        <p:spPr>
          <a:xfrm>
            <a:off x="8001610" y="2788005"/>
            <a:ext cx="819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22F54B-7974-4A32-806D-62DA08174068}"/>
              </a:ext>
            </a:extLst>
          </p:cNvPr>
          <p:cNvGrpSpPr/>
          <p:nvPr/>
        </p:nvGrpSpPr>
        <p:grpSpPr>
          <a:xfrm>
            <a:off x="8821271" y="904086"/>
            <a:ext cx="2913918" cy="4976761"/>
            <a:chOff x="8821271" y="904086"/>
            <a:chExt cx="2913918" cy="49767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5F615C9-B2A9-48B8-B419-776DB310ED26}"/>
                </a:ext>
              </a:extLst>
            </p:cNvPr>
            <p:cNvSpPr/>
            <p:nvPr/>
          </p:nvSpPr>
          <p:spPr>
            <a:xfrm>
              <a:off x="8821271" y="904086"/>
              <a:ext cx="2913918" cy="4976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807C4D-E8FC-4BEA-A5BF-BD3E00F37FC2}"/>
                </a:ext>
              </a:extLst>
            </p:cNvPr>
            <p:cNvSpPr txBox="1"/>
            <p:nvPr/>
          </p:nvSpPr>
          <p:spPr>
            <a:xfrm>
              <a:off x="8942728" y="1462534"/>
              <a:ext cx="27924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residents arriving daily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95AEFC-E073-42C9-B5FF-FDACC2BD4B79}"/>
                </a:ext>
              </a:extLst>
            </p:cNvPr>
            <p:cNvSpPr txBox="1"/>
            <p:nvPr/>
          </p:nvSpPr>
          <p:spPr>
            <a:xfrm>
              <a:off x="9673763" y="1088359"/>
              <a:ext cx="15107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146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D3F399-7F67-4080-930F-4E201B92D63A}"/>
                </a:ext>
              </a:extLst>
            </p:cNvPr>
            <p:cNvSpPr txBox="1"/>
            <p:nvPr/>
          </p:nvSpPr>
          <p:spPr>
            <a:xfrm>
              <a:off x="8921649" y="4252367"/>
              <a:ext cx="27924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 cars </a:t>
              </a:r>
              <a:b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road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FE7C6C-DF7C-4D55-A082-BAA4263C1A86}"/>
                </a:ext>
              </a:extLst>
            </p:cNvPr>
            <p:cNvSpPr txBox="1"/>
            <p:nvPr/>
          </p:nvSpPr>
          <p:spPr>
            <a:xfrm>
              <a:off x="9320799" y="3910054"/>
              <a:ext cx="23305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1.3M+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raphic 36" descr="Group">
              <a:extLst>
                <a:ext uri="{FF2B5EF4-FFF2-40B4-BE49-F238E27FC236}">
                  <a16:creationId xmlns:a16="http://schemas.microsoft.com/office/drawing/2014/main" id="{FF5BCC9E-5083-49A6-A26E-4563AD56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39976" y="2835269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Car">
              <a:extLst>
                <a:ext uri="{FF2B5EF4-FFF2-40B4-BE49-F238E27FC236}">
                  <a16:creationId xmlns:a16="http://schemas.microsoft.com/office/drawing/2014/main" id="{73A6B7C3-E1B9-41E4-9F81-7A02579E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08039" y="2889268"/>
              <a:ext cx="914400" cy="914400"/>
            </a:xfrm>
            <a:prstGeom prst="rect">
              <a:avLst/>
            </a:prstGeom>
          </p:spPr>
        </p:pic>
      </p:grpSp>
      <p:pic>
        <p:nvPicPr>
          <p:cNvPr id="42" name="Picture 3">
            <a:extLst>
              <a:ext uri="{FF2B5EF4-FFF2-40B4-BE49-F238E27FC236}">
                <a16:creationId xmlns:a16="http://schemas.microsoft.com/office/drawing/2014/main" id="{3C478CB7-B073-4FAA-986E-BC3A8F2D1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t="39031" r="56187" b="40355"/>
          <a:stretch/>
        </p:blipFill>
        <p:spPr bwMode="auto">
          <a:xfrm>
            <a:off x="366729" y="1745427"/>
            <a:ext cx="3293568" cy="3198047"/>
          </a:xfrm>
          <a:prstGeom prst="ellipse">
            <a:avLst/>
          </a:prstGeom>
          <a:noFill/>
          <a:ln w="76200">
            <a:solidFill>
              <a:srgbClr val="F49B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25B09F12-D76C-48A2-A3FD-C3B75759B96E}"/>
              </a:ext>
            </a:extLst>
          </p:cNvPr>
          <p:cNvSpPr txBox="1">
            <a:spLocks/>
          </p:cNvSpPr>
          <p:nvPr/>
        </p:nvSpPr>
        <p:spPr>
          <a:xfrm>
            <a:off x="-11837" y="129269"/>
            <a:ext cx="11847964" cy="578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schemeClr val="bg1"/>
                </a:solidFill>
                <a:latin typeface="Bodoni MT Black" panose="02070A03080606020203" pitchFamily="18" charset="0"/>
              </a:rPr>
              <a:t>Why Do We Need Transportation Options?</a:t>
            </a:r>
          </a:p>
        </p:txBody>
      </p:sp>
    </p:spTree>
    <p:extLst>
      <p:ext uri="{BB962C8B-B14F-4D97-AF65-F5344CB8AC3E}">
        <p14:creationId xmlns:p14="http://schemas.microsoft.com/office/powerpoint/2010/main" val="22788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CF5B3-0628-425A-BB49-6B04E78C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</p:spPr>
        <p:txBody>
          <a:bodyPr/>
          <a:lstStyle/>
          <a:p>
            <a:fld id="{27BCE393-DF44-BD4B-B8DC-7C29ACA61F11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D1F2B-F26B-45EF-8827-D5301E7F2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 b="71826"/>
          <a:stretch/>
        </p:blipFill>
        <p:spPr>
          <a:xfrm>
            <a:off x="0" y="0"/>
            <a:ext cx="12192000" cy="219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AE7FE-3E9C-46C4-9FFD-1F2EC33A0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9" t="25613" r="31771" b="31116"/>
          <a:stretch/>
        </p:blipFill>
        <p:spPr>
          <a:xfrm>
            <a:off x="7556500" y="1955800"/>
            <a:ext cx="762000" cy="407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379E7-EB36-42F1-A178-9905E36D6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1838" r="76667" b="31116"/>
          <a:stretch/>
        </p:blipFill>
        <p:spPr>
          <a:xfrm>
            <a:off x="2032000" y="1600202"/>
            <a:ext cx="812800" cy="4432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3E6955-155A-4731-A404-9609CA33DD1E}"/>
              </a:ext>
            </a:extLst>
          </p:cNvPr>
          <p:cNvSpPr txBox="1"/>
          <p:nvPr/>
        </p:nvSpPr>
        <p:spPr>
          <a:xfrm>
            <a:off x="2882900" y="2420886"/>
            <a:ext cx="356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Fast, Frequent and Reliable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85C8DC-C1E6-4240-925E-34D83506AB01}"/>
              </a:ext>
            </a:extLst>
          </p:cNvPr>
          <p:cNvSpPr txBox="1"/>
          <p:nvPr/>
        </p:nvSpPr>
        <p:spPr>
          <a:xfrm>
            <a:off x="2882900" y="3242865"/>
            <a:ext cx="293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Dedicated Lanes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7A884-28D1-490C-8837-A5F6626C6373}"/>
              </a:ext>
            </a:extLst>
          </p:cNvPr>
          <p:cNvSpPr txBox="1"/>
          <p:nvPr/>
        </p:nvSpPr>
        <p:spPr>
          <a:xfrm>
            <a:off x="2882900" y="3994150"/>
            <a:ext cx="293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Modern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1AAE2-A8AA-4FDE-B26A-D4992F38F209}"/>
              </a:ext>
            </a:extLst>
          </p:cNvPr>
          <p:cNvSpPr txBox="1"/>
          <p:nvPr/>
        </p:nvSpPr>
        <p:spPr>
          <a:xfrm>
            <a:off x="2882900" y="4820328"/>
            <a:ext cx="293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Convenient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ADAD2-8BEE-4595-BA4A-4AB7E6378456}"/>
              </a:ext>
            </a:extLst>
          </p:cNvPr>
          <p:cNvSpPr txBox="1"/>
          <p:nvPr/>
        </p:nvSpPr>
        <p:spPr>
          <a:xfrm>
            <a:off x="8382508" y="2605908"/>
            <a:ext cx="306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Mobility Options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5CB854-9B01-44C6-8993-88FD2DA3E1F7}"/>
              </a:ext>
            </a:extLst>
          </p:cNvPr>
          <p:cNvSpPr txBox="1"/>
          <p:nvPr/>
        </p:nvSpPr>
        <p:spPr>
          <a:xfrm>
            <a:off x="8382508" y="3704530"/>
            <a:ext cx="293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Faster Travel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CF2AF-F81B-4740-BDE3-AC0C15EFF2DD}"/>
              </a:ext>
            </a:extLst>
          </p:cNvPr>
          <p:cNvSpPr txBox="1"/>
          <p:nvPr/>
        </p:nvSpPr>
        <p:spPr>
          <a:xfrm>
            <a:off x="8382508" y="4640810"/>
            <a:ext cx="319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Economic Development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890DD7-A715-47AC-955C-E27CC5FC888C}"/>
              </a:ext>
            </a:extLst>
          </p:cNvPr>
          <p:cNvSpPr txBox="1"/>
          <p:nvPr/>
        </p:nvSpPr>
        <p:spPr>
          <a:xfrm>
            <a:off x="8318500" y="5498583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Better for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62385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1BC41B5-D190-4BC5-BE1B-96AB3B129F9E}"/>
              </a:ext>
            </a:extLst>
          </p:cNvPr>
          <p:cNvGrpSpPr/>
          <p:nvPr/>
        </p:nvGrpSpPr>
        <p:grpSpPr>
          <a:xfrm>
            <a:off x="7988082" y="1145234"/>
            <a:ext cx="512051" cy="1292393"/>
            <a:chOff x="8102382" y="1440509"/>
            <a:chExt cx="512051" cy="1292393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FAE4189-00D9-4F2C-A0DF-34FAE43CBA22}"/>
                </a:ext>
              </a:extLst>
            </p:cNvPr>
            <p:cNvCxnSpPr>
              <a:cxnSpLocks/>
            </p:cNvCxnSpPr>
            <p:nvPr/>
          </p:nvCxnSpPr>
          <p:spPr>
            <a:xfrm>
              <a:off x="8162500" y="2013793"/>
              <a:ext cx="451933" cy="0"/>
            </a:xfrm>
            <a:prstGeom prst="straightConnector1">
              <a:avLst/>
            </a:prstGeom>
            <a:ln w="76200" cap="rnd">
              <a:solidFill>
                <a:srgbClr val="3A404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C645122-DEFD-485A-9492-2911A86F98C3}"/>
                </a:ext>
              </a:extLst>
            </p:cNvPr>
            <p:cNvSpPr/>
            <p:nvPr/>
          </p:nvSpPr>
          <p:spPr>
            <a:xfrm>
              <a:off x="8102382" y="1440509"/>
              <a:ext cx="77234" cy="1292393"/>
            </a:xfrm>
            <a:prstGeom prst="rect">
              <a:avLst/>
            </a:prstGeom>
            <a:solidFill>
              <a:srgbClr val="3A4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188CA53-4100-4FB8-AF61-5F250AD1B483}"/>
              </a:ext>
            </a:extLst>
          </p:cNvPr>
          <p:cNvCxnSpPr>
            <a:cxnSpLocks/>
          </p:cNvCxnSpPr>
          <p:nvPr/>
        </p:nvCxnSpPr>
        <p:spPr>
          <a:xfrm flipV="1">
            <a:off x="3883000" y="4225057"/>
            <a:ext cx="980587" cy="4"/>
          </a:xfrm>
          <a:prstGeom prst="straightConnector1">
            <a:avLst/>
          </a:prstGeom>
          <a:ln w="76200" cap="rnd">
            <a:solidFill>
              <a:srgbClr val="3A40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B87EB7B-2388-49C9-96E8-8913E0E1ACD1}"/>
              </a:ext>
            </a:extLst>
          </p:cNvPr>
          <p:cNvCxnSpPr>
            <a:cxnSpLocks/>
          </p:cNvCxnSpPr>
          <p:nvPr/>
        </p:nvCxnSpPr>
        <p:spPr>
          <a:xfrm rot="5400000" flipV="1">
            <a:off x="1925013" y="2847970"/>
            <a:ext cx="980587" cy="4"/>
          </a:xfrm>
          <a:prstGeom prst="straightConnector1">
            <a:avLst/>
          </a:prstGeom>
          <a:ln w="76200" cap="rnd">
            <a:solidFill>
              <a:srgbClr val="3A40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corrid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30" y="3095558"/>
            <a:ext cx="2180582" cy="5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 rot="16200000">
            <a:off x="-621759" y="1351425"/>
            <a:ext cx="2214761" cy="369460"/>
          </a:xfrm>
          <a:prstGeom prst="rect">
            <a:avLst/>
          </a:prstGeom>
          <a:solidFill>
            <a:srgbClr val="A70738"/>
          </a:solidFill>
        </p:spPr>
        <p:txBody>
          <a:bodyPr wrap="square" rtlCol="0">
            <a:spAutoFit/>
          </a:bodyPr>
          <a:lstStyle/>
          <a:p>
            <a:pPr algn="ctr" defTabSz="914433">
              <a:defRPr/>
            </a:pPr>
            <a:r>
              <a:rPr lang="en-US" sz="1801" b="1" dirty="0">
                <a:solidFill>
                  <a:schemeClr val="bg1"/>
                </a:solidFill>
                <a:latin typeface="Arial Black" panose="020B0A04020102020204" pitchFamily="34" charset="0"/>
              </a:rPr>
              <a:t>   2013 - 2014  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55028" y="1170183"/>
            <a:ext cx="2152033" cy="1262160"/>
            <a:chOff x="6178809" y="1042717"/>
            <a:chExt cx="2735248" cy="1726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8809" y="1657599"/>
              <a:ext cx="1084616" cy="109879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r="19574"/>
            <a:stretch/>
          </p:blipFill>
          <p:spPr>
            <a:xfrm>
              <a:off x="7752366" y="1692298"/>
              <a:ext cx="1161691" cy="10773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8041" y="1042717"/>
              <a:ext cx="930093" cy="7678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2996" y="1713478"/>
              <a:ext cx="903888" cy="101773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8B0DF0B-7EE0-487E-81CC-80E8BED80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428774"/>
            <a:ext cx="3589392" cy="22147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3C77C5B-1801-405D-BCA6-2B8007BA128F}"/>
              </a:ext>
            </a:extLst>
          </p:cNvPr>
          <p:cNvGrpSpPr/>
          <p:nvPr/>
        </p:nvGrpSpPr>
        <p:grpSpPr>
          <a:xfrm>
            <a:off x="336900" y="3398280"/>
            <a:ext cx="3873045" cy="2036500"/>
            <a:chOff x="451200" y="3693555"/>
            <a:chExt cx="3873045" cy="2036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EE88AC-3F9D-44A6-BFBA-7E7A1C458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764" y="3693555"/>
              <a:ext cx="3455481" cy="20365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A2E2EF-B3E3-41A9-8A88-846E6957D803}"/>
                </a:ext>
              </a:extLst>
            </p:cNvPr>
            <p:cNvSpPr txBox="1"/>
            <p:nvPr/>
          </p:nvSpPr>
          <p:spPr>
            <a:xfrm rot="16200000">
              <a:off x="-379733" y="4529662"/>
              <a:ext cx="2031325" cy="36946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 defTabSz="914433">
                <a:defRPr/>
              </a:pPr>
              <a:r>
                <a:rPr lang="en-US" sz="1801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2015 - 2016   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57FE754-7A1E-4651-A3D2-26E9FFAA33C1}"/>
              </a:ext>
            </a:extLst>
          </p:cNvPr>
          <p:cNvSpPr txBox="1"/>
          <p:nvPr/>
        </p:nvSpPr>
        <p:spPr>
          <a:xfrm rot="16200000">
            <a:off x="2644798" y="2734645"/>
            <a:ext cx="5030808" cy="369460"/>
          </a:xfrm>
          <a:prstGeom prst="rect">
            <a:avLst/>
          </a:prstGeom>
          <a:solidFill>
            <a:srgbClr val="3968B2"/>
          </a:solidFill>
        </p:spPr>
        <p:txBody>
          <a:bodyPr wrap="square" rtlCol="0">
            <a:spAutoFit/>
          </a:bodyPr>
          <a:lstStyle/>
          <a:p>
            <a:pPr algn="ctr" defTabSz="914433">
              <a:defRPr/>
            </a:pPr>
            <a:r>
              <a:rPr lang="en-US" sz="1801" b="1" dirty="0">
                <a:solidFill>
                  <a:schemeClr val="bg1"/>
                </a:solidFill>
                <a:latin typeface="Arial Black" panose="020B0A04020102020204" pitchFamily="34" charset="0"/>
              </a:rPr>
              <a:t>Implementational Studies 2017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37E791-FDE8-4D97-898D-47838035BAD4}"/>
              </a:ext>
            </a:extLst>
          </p:cNvPr>
          <p:cNvGrpSpPr/>
          <p:nvPr/>
        </p:nvGrpSpPr>
        <p:grpSpPr>
          <a:xfrm>
            <a:off x="5533602" y="4114124"/>
            <a:ext cx="2456195" cy="1217015"/>
            <a:chOff x="5647902" y="4409399"/>
            <a:chExt cx="2456195" cy="1217015"/>
          </a:xfrm>
        </p:grpSpPr>
        <p:pic>
          <p:nvPicPr>
            <p:cNvPr id="11" name="Picture 6" descr="O:\Long Range Plan Update\01 Project Management\06 Graphics\VIA15-1002-1_SmartMove2040_LogoDevelopment_Final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29" b="13346"/>
            <a:stretch/>
          </p:blipFill>
          <p:spPr bwMode="auto">
            <a:xfrm>
              <a:off x="5647902" y="4409399"/>
              <a:ext cx="2205925" cy="70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20CC937-7DF9-40E0-B181-58DCF2F3C85C}"/>
                </a:ext>
              </a:extLst>
            </p:cNvPr>
            <p:cNvSpPr txBox="1"/>
            <p:nvPr/>
          </p:nvSpPr>
          <p:spPr>
            <a:xfrm>
              <a:off x="6471632" y="5041639"/>
              <a:ext cx="1632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33">
                <a:defRPr/>
              </a:pPr>
              <a:r>
                <a:rPr lang="en-US" sz="1600" b="1" dirty="0">
                  <a:solidFill>
                    <a:srgbClr val="394155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Rapid Transit </a:t>
              </a:r>
              <a:br>
                <a:rPr lang="en-US" sz="1600" b="1" dirty="0">
                  <a:solidFill>
                    <a:srgbClr val="394155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</a:br>
              <a:r>
                <a:rPr lang="en-US" sz="1600" b="1" dirty="0">
                  <a:solidFill>
                    <a:srgbClr val="394155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Corridor Studies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A26ECB6-535B-4AD2-9A84-56E4A17E4663}"/>
              </a:ext>
            </a:extLst>
          </p:cNvPr>
          <p:cNvSpPr txBox="1"/>
          <p:nvPr/>
        </p:nvSpPr>
        <p:spPr>
          <a:xfrm>
            <a:off x="8560252" y="329240"/>
            <a:ext cx="3342426" cy="584775"/>
          </a:xfrm>
          <a:prstGeom prst="rect">
            <a:avLst/>
          </a:prstGeom>
          <a:solidFill>
            <a:srgbClr val="3968B2"/>
          </a:solidFill>
        </p:spPr>
        <p:txBody>
          <a:bodyPr wrap="square" rtlCol="0">
            <a:spAutoFit/>
          </a:bodyPr>
          <a:lstStyle/>
          <a:p>
            <a:pPr algn="ctr" defTabSz="914433">
              <a:defRPr/>
            </a:pPr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Implementational Plans 2018 </a:t>
            </a:r>
            <a:r>
              <a:rPr lang="en-US" sz="1600" i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and beyond</a:t>
            </a:r>
            <a:endParaRPr lang="en-US" i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BD494-EC8B-486D-AF8C-55B406C864BC}"/>
              </a:ext>
            </a:extLst>
          </p:cNvPr>
          <p:cNvGrpSpPr/>
          <p:nvPr/>
        </p:nvGrpSpPr>
        <p:grpSpPr>
          <a:xfrm>
            <a:off x="8560253" y="1069241"/>
            <a:ext cx="3671126" cy="2020807"/>
            <a:chOff x="8674553" y="1364516"/>
            <a:chExt cx="3671126" cy="2020807"/>
          </a:xfrm>
        </p:grpSpPr>
        <p:pic>
          <p:nvPicPr>
            <p:cNvPr id="3" name="Picture 3" descr="O:\Leadership Presentations\2017\10 - October\Rapid Transit System Plan\RTC Station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2" t="17709" r="19946" b="12969"/>
            <a:stretch/>
          </p:blipFill>
          <p:spPr bwMode="auto">
            <a:xfrm>
              <a:off x="9145013" y="1364517"/>
              <a:ext cx="2570816" cy="171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E1C410-316E-49AB-A16A-A6E12F7A4349}"/>
                </a:ext>
              </a:extLst>
            </p:cNvPr>
            <p:cNvSpPr txBox="1"/>
            <p:nvPr/>
          </p:nvSpPr>
          <p:spPr>
            <a:xfrm rot="16200000">
              <a:off x="7881064" y="2158005"/>
              <a:ext cx="1925531" cy="338554"/>
            </a:xfrm>
            <a:prstGeom prst="rect">
              <a:avLst/>
            </a:prstGeom>
            <a:solidFill>
              <a:srgbClr val="D68C39"/>
            </a:solidFill>
          </p:spPr>
          <p:txBody>
            <a:bodyPr wrap="square" rtlCol="0">
              <a:spAutoFit/>
            </a:bodyPr>
            <a:lstStyle/>
            <a:p>
              <a:pPr algn="ctr" defTabSz="914433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of San Antonio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2EF19CB-0C41-4AF4-9B11-EF8BDD7DE757}"/>
                </a:ext>
              </a:extLst>
            </p:cNvPr>
            <p:cNvSpPr txBox="1"/>
            <p:nvPr/>
          </p:nvSpPr>
          <p:spPr>
            <a:xfrm>
              <a:off x="9097636" y="3108324"/>
              <a:ext cx="32480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33">
                <a:defRPr/>
              </a:pPr>
              <a:r>
                <a:rPr lang="en-US" sz="1200" dirty="0">
                  <a:solidFill>
                    <a:srgbClr val="394155"/>
                  </a:solidFill>
                  <a:latin typeface="Arial" panose="020B0604020202020204" pitchFamily="34" charset="0"/>
                  <a:ea typeface="Segoe UI Historic" panose="020B0502040204020203" pitchFamily="34" charset="0"/>
                  <a:cs typeface="Arial" panose="020B0604020202020204" pitchFamily="34" charset="0"/>
                </a:rPr>
                <a:t>Arterial Plans | Regional Center Plans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9883A3-350E-4527-97EA-D2B23F89BC61}"/>
              </a:ext>
            </a:extLst>
          </p:cNvPr>
          <p:cNvGrpSpPr/>
          <p:nvPr/>
        </p:nvGrpSpPr>
        <p:grpSpPr>
          <a:xfrm>
            <a:off x="8560252" y="3180241"/>
            <a:ext cx="3768954" cy="2254538"/>
            <a:chOff x="8674552" y="3475516"/>
            <a:chExt cx="3768954" cy="2254538"/>
          </a:xfrm>
        </p:grpSpPr>
        <p:pic>
          <p:nvPicPr>
            <p:cNvPr id="31" name="Picture 2" descr="N:\Vision 2040\05 Graphics\2017_0327_stylizedMap_FlowMap_v3_E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" t="21213" r="37153" b="26775"/>
            <a:stretch/>
          </p:blipFill>
          <p:spPr bwMode="auto">
            <a:xfrm>
              <a:off x="9093597" y="3475516"/>
              <a:ext cx="3015452" cy="194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8970CDE-CBE7-4F1B-BC58-F7CB109894B2}"/>
                </a:ext>
              </a:extLst>
            </p:cNvPr>
            <p:cNvSpPr txBox="1"/>
            <p:nvPr/>
          </p:nvSpPr>
          <p:spPr>
            <a:xfrm rot="16200000">
              <a:off x="7718157" y="4435105"/>
              <a:ext cx="2251344" cy="338554"/>
            </a:xfrm>
            <a:prstGeom prst="rect">
              <a:avLst/>
            </a:prstGeom>
            <a:solidFill>
              <a:srgbClr val="D68C39"/>
            </a:solidFill>
          </p:spPr>
          <p:txBody>
            <a:bodyPr wrap="square" rtlCol="0">
              <a:spAutoFit/>
            </a:bodyPr>
            <a:lstStyle/>
            <a:p>
              <a:pPr algn="ctr" defTabSz="914433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F9BDE82-0919-4930-A271-D126C47F0252}"/>
                </a:ext>
              </a:extLst>
            </p:cNvPr>
            <p:cNvSpPr txBox="1"/>
            <p:nvPr/>
          </p:nvSpPr>
          <p:spPr>
            <a:xfrm>
              <a:off x="9195463" y="5449824"/>
              <a:ext cx="32480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33">
                <a:defRPr/>
              </a:pPr>
              <a:r>
                <a:rPr lang="en-US" sz="1200" dirty="0">
                  <a:solidFill>
                    <a:srgbClr val="394155"/>
                  </a:solidFill>
                  <a:latin typeface="Arial" panose="020B0604020202020204" pitchFamily="34" charset="0"/>
                  <a:ea typeface="Segoe UI Historic" panose="020B0502040204020203" pitchFamily="34" charset="0"/>
                  <a:cs typeface="Arial" panose="020B0604020202020204" pitchFamily="34" charset="0"/>
                </a:rPr>
                <a:t>Rapid Transit System Plan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609984-D15D-4AEC-9FA6-118A8C2D7068}"/>
              </a:ext>
            </a:extLst>
          </p:cNvPr>
          <p:cNvGrpSpPr/>
          <p:nvPr/>
        </p:nvGrpSpPr>
        <p:grpSpPr>
          <a:xfrm>
            <a:off x="7989797" y="3212213"/>
            <a:ext cx="533006" cy="2118925"/>
            <a:chOff x="8104097" y="3507488"/>
            <a:chExt cx="533006" cy="211892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D91E9E9-39FD-49A0-978B-1A1A87E2B072}"/>
                </a:ext>
              </a:extLst>
            </p:cNvPr>
            <p:cNvCxnSpPr>
              <a:cxnSpLocks/>
            </p:cNvCxnSpPr>
            <p:nvPr/>
          </p:nvCxnSpPr>
          <p:spPr>
            <a:xfrm>
              <a:off x="8162500" y="4387867"/>
              <a:ext cx="474603" cy="0"/>
            </a:xfrm>
            <a:prstGeom prst="straightConnector1">
              <a:avLst/>
            </a:prstGeom>
            <a:ln w="76200" cap="rnd">
              <a:solidFill>
                <a:srgbClr val="3A404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6CF333-4AD3-4FCC-A043-2A8A4C4AA15E}"/>
                </a:ext>
              </a:extLst>
            </p:cNvPr>
            <p:cNvSpPr/>
            <p:nvPr/>
          </p:nvSpPr>
          <p:spPr>
            <a:xfrm>
              <a:off x="8104097" y="3507488"/>
              <a:ext cx="70523" cy="2118925"/>
            </a:xfrm>
            <a:prstGeom prst="rect">
              <a:avLst/>
            </a:prstGeom>
            <a:solidFill>
              <a:srgbClr val="3A4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26D58D1B-A7F4-4245-9767-17ABE8FBE418}"/>
              </a:ext>
            </a:extLst>
          </p:cNvPr>
          <p:cNvSpPr txBox="1">
            <a:spLocks/>
          </p:cNvSpPr>
          <p:nvPr/>
        </p:nvSpPr>
        <p:spPr>
          <a:xfrm>
            <a:off x="1363882" y="6004549"/>
            <a:ext cx="11847964" cy="68118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202" b="1" kern="0" dirty="0">
                <a:solidFill>
                  <a:schemeClr val="bg1"/>
                </a:solidFill>
                <a:latin typeface="Century Gothic" panose="020B0502020202020204" pitchFamily="34" charset="0"/>
                <a:ea typeface="Gotham Black" charset="0"/>
                <a:cs typeface="Gotham Black" charset="0"/>
              </a:rPr>
              <a:t>Planning Regional Efforts</a:t>
            </a:r>
          </a:p>
        </p:txBody>
      </p:sp>
    </p:spTree>
    <p:extLst>
      <p:ext uri="{BB962C8B-B14F-4D97-AF65-F5344CB8AC3E}">
        <p14:creationId xmlns:p14="http://schemas.microsoft.com/office/powerpoint/2010/main" val="4036282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E349F-7A06-44C9-9EC4-73384F50E8E4}"/>
              </a:ext>
            </a:extLst>
          </p:cNvPr>
          <p:cNvSpPr/>
          <p:nvPr/>
        </p:nvSpPr>
        <p:spPr>
          <a:xfrm rot="16200000">
            <a:off x="6052033" y="2592609"/>
            <a:ext cx="3252937" cy="74295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NEED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851124-9BC0-42F2-AA12-83146EA87CF7}"/>
              </a:ext>
            </a:extLst>
          </p:cNvPr>
          <p:cNvSpPr/>
          <p:nvPr/>
        </p:nvSpPr>
        <p:spPr>
          <a:xfrm>
            <a:off x="7953981" y="871708"/>
            <a:ext cx="3565119" cy="4400551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301B2-ECC1-49D4-B3E4-7C5278D25D5B}"/>
              </a:ext>
            </a:extLst>
          </p:cNvPr>
          <p:cNvSpPr/>
          <p:nvPr/>
        </p:nvSpPr>
        <p:spPr>
          <a:xfrm rot="16200000">
            <a:off x="-863413" y="2651979"/>
            <a:ext cx="3567358" cy="74295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PURPOSE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92222F-8B5F-43F7-8A5B-A5F37D9E113F}"/>
              </a:ext>
            </a:extLst>
          </p:cNvPr>
          <p:cNvSpPr/>
          <p:nvPr/>
        </p:nvSpPr>
        <p:spPr>
          <a:xfrm>
            <a:off x="1154889" y="567076"/>
            <a:ext cx="5753100" cy="49681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4987" y="6261316"/>
            <a:ext cx="184731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33">
              <a:defRPr/>
            </a:pPr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9168" y="701112"/>
            <a:ext cx="5953125" cy="474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highly-reliable, direct connections between key activity centers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reliability issues with current bus service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serve current riders; attract new riders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overall mobility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competitiveness of transit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region’s land-use vision and growth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local investments in infrastructure</a:t>
            </a:r>
          </a:p>
          <a:p>
            <a:pPr marL="800131" lvl="1" indent="-342913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people to live closer to jobs; save time/money</a:t>
            </a:r>
          </a:p>
          <a:p>
            <a:pPr defTabSz="914433">
              <a:spcAft>
                <a:spcPts val="800"/>
              </a:spcAft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6272" y="1337617"/>
            <a:ext cx="3355570" cy="313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00118" lvl="1" indent="-342900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high-quality transportation choices</a:t>
            </a:r>
          </a:p>
          <a:p>
            <a:pPr marL="800118" lvl="1" indent="-342900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regional multimodal connections</a:t>
            </a:r>
          </a:p>
          <a:p>
            <a:pPr marL="800118" lvl="1" indent="-342900">
              <a:lnSpc>
                <a:spcPts val="31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the region’s land-use vision</a:t>
            </a:r>
          </a:p>
          <a:p>
            <a:pPr defTabSz="914433"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32B2FF-38A0-40B8-9D94-61FEFED60948}"/>
              </a:ext>
            </a:extLst>
          </p:cNvPr>
          <p:cNvSpPr txBox="1">
            <a:spLocks/>
          </p:cNvSpPr>
          <p:nvPr/>
        </p:nvSpPr>
        <p:spPr>
          <a:xfrm>
            <a:off x="484094" y="5965371"/>
            <a:ext cx="9278216" cy="89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Proposed System Purpose &amp; Need</a:t>
            </a:r>
          </a:p>
        </p:txBody>
      </p:sp>
    </p:spTree>
    <p:extLst>
      <p:ext uri="{BB962C8B-B14F-4D97-AF65-F5344CB8AC3E}">
        <p14:creationId xmlns:p14="http://schemas.microsoft.com/office/powerpoint/2010/main" val="4909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Isosceles Triangle 61"/>
          <p:cNvSpPr/>
          <p:nvPr/>
        </p:nvSpPr>
        <p:spPr>
          <a:xfrm rot="5400000">
            <a:off x="6630966" y="3350694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4324" y="5064268"/>
            <a:ext cx="253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Fall 2017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450326" y="1306004"/>
            <a:ext cx="2151748" cy="27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 HERE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57191" y="1497537"/>
            <a:ext cx="3961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33"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" charset="0"/>
                <a:cs typeface="Arial" panose="020B0604020202020204" pitchFamily="34" charset="0"/>
              </a:rPr>
              <a:t>CONCEPTUAL ALTERNATIVES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28636" y="4968858"/>
            <a:ext cx="2533531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COMMUNITY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Fall 2017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28636" y="620068"/>
            <a:ext cx="11078233" cy="584775"/>
          </a:xfrm>
          <a:prstGeom prst="homePlate">
            <a:avLst/>
          </a:prstGeom>
          <a:solidFill>
            <a:srgbClr val="3A404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Community Engagement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| Spring - Fall 2017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9A61C477-8E47-4E9B-9EA3-279B65B9F0A1}"/>
              </a:ext>
            </a:extLst>
          </p:cNvPr>
          <p:cNvSpPr/>
          <p:nvPr/>
        </p:nvSpPr>
        <p:spPr>
          <a:xfrm rot="5400000">
            <a:off x="10753923" y="4106329"/>
            <a:ext cx="1116988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06BA86-2280-43AC-9E8A-50A22BDE78A4}"/>
              </a:ext>
            </a:extLst>
          </p:cNvPr>
          <p:cNvSpPr txBox="1"/>
          <p:nvPr/>
        </p:nvSpPr>
        <p:spPr>
          <a:xfrm>
            <a:off x="7178834" y="1443202"/>
            <a:ext cx="3961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33"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" charset="0"/>
                <a:cs typeface="Arial" panose="020B0604020202020204" pitchFamily="34" charset="0"/>
              </a:rPr>
              <a:t>DETAILED ALTERNATIVES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91514E-50E1-45FC-B149-D8F6EEA4740D}"/>
              </a:ext>
            </a:extLst>
          </p:cNvPr>
          <p:cNvSpPr/>
          <p:nvPr/>
        </p:nvSpPr>
        <p:spPr>
          <a:xfrm>
            <a:off x="428636" y="1841976"/>
            <a:ext cx="5438077" cy="3610731"/>
          </a:xfrm>
          <a:prstGeom prst="roundRect">
            <a:avLst/>
          </a:prstGeom>
          <a:solidFill>
            <a:srgbClr val="DC7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33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BFD22-F6ED-4216-8672-47F7D3A9483C}"/>
              </a:ext>
            </a:extLst>
          </p:cNvPr>
          <p:cNvSpPr txBox="1"/>
          <p:nvPr/>
        </p:nvSpPr>
        <p:spPr>
          <a:xfrm>
            <a:off x="986424" y="2542671"/>
            <a:ext cx="1504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purpose and need for rapid transit in seven corridors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EF059C-14B1-4F43-A63E-ACF911A50482}"/>
              </a:ext>
            </a:extLst>
          </p:cNvPr>
          <p:cNvSpPr/>
          <p:nvPr/>
        </p:nvSpPr>
        <p:spPr>
          <a:xfrm>
            <a:off x="2962167" y="2082686"/>
            <a:ext cx="2682089" cy="25676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F437F05-07FD-4516-90C1-C8E807C7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271" y="2217172"/>
            <a:ext cx="1800674" cy="2794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DAD56C2-E82F-4F0D-A981-2F1CA7669F80}"/>
              </a:ext>
            </a:extLst>
          </p:cNvPr>
          <p:cNvSpPr/>
          <p:nvPr/>
        </p:nvSpPr>
        <p:spPr>
          <a:xfrm>
            <a:off x="6249468" y="1820347"/>
            <a:ext cx="5590103" cy="3610731"/>
          </a:xfrm>
          <a:prstGeom prst="roundRect">
            <a:avLst/>
          </a:prstGeom>
          <a:solidFill>
            <a:srgbClr val="DC7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33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78D849-336B-44A1-B230-08606E2AF0F9}"/>
              </a:ext>
            </a:extLst>
          </p:cNvPr>
          <p:cNvSpPr txBox="1"/>
          <p:nvPr/>
        </p:nvSpPr>
        <p:spPr>
          <a:xfrm>
            <a:off x="9787954" y="2487721"/>
            <a:ext cx="1503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33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alternative routes and </a:t>
            </a:r>
          </a:p>
          <a:p>
            <a:pPr lvl="0" defTabSz="914433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 through each corridor</a:t>
            </a: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1508749D-DD71-4E57-8057-5AFB2C02BD44}"/>
              </a:ext>
            </a:extLst>
          </p:cNvPr>
          <p:cNvSpPr/>
          <p:nvPr/>
        </p:nvSpPr>
        <p:spPr>
          <a:xfrm rot="5400000">
            <a:off x="5690973" y="3250198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FD546F-10EB-4A63-8661-B9E6EA4C9968}"/>
              </a:ext>
            </a:extLst>
          </p:cNvPr>
          <p:cNvSpPr/>
          <p:nvPr/>
        </p:nvSpPr>
        <p:spPr>
          <a:xfrm>
            <a:off x="6988818" y="2066194"/>
            <a:ext cx="2682089" cy="25676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A5343C9-719C-4842-B443-3AADF715C34A}"/>
              </a:ext>
            </a:extLst>
          </p:cNvPr>
          <p:cNvSpPr/>
          <p:nvPr/>
        </p:nvSpPr>
        <p:spPr>
          <a:xfrm rot="5400000">
            <a:off x="11287377" y="3154402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997922A-DC53-40E5-AAB5-D54E83CFA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834" y="2207437"/>
            <a:ext cx="1857416" cy="2987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AACD8B4-C503-4A30-83CF-E90EDC783682}"/>
              </a:ext>
            </a:extLst>
          </p:cNvPr>
          <p:cNvSpPr/>
          <p:nvPr/>
        </p:nvSpPr>
        <p:spPr>
          <a:xfrm rot="5400000">
            <a:off x="-106505" y="3418636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CCF1AB8F-8CD0-4325-A413-BF4520B9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937" y="6081950"/>
            <a:ext cx="9758617" cy="681184"/>
          </a:xfrm>
        </p:spPr>
        <p:txBody>
          <a:bodyPr anchor="ctr">
            <a:no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Gotham Black" charset="0"/>
                <a:cs typeface="Gotham Black" charset="0"/>
              </a:rPr>
              <a:t>Rapid Transit Corridor Studies </a:t>
            </a:r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  <a:ea typeface="Gotham Black" charset="0"/>
                <a:cs typeface="Gotham Black" charset="0"/>
              </a:rPr>
              <a:t>| 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2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5" grpId="1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Isosceles Triangle 61"/>
          <p:cNvSpPr/>
          <p:nvPr/>
        </p:nvSpPr>
        <p:spPr>
          <a:xfrm rot="5400000">
            <a:off x="6648383" y="3376820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1741" y="5090394"/>
            <a:ext cx="253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Fall 2017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467743" y="1332130"/>
            <a:ext cx="2151748" cy="27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 HERE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74608" y="1523663"/>
            <a:ext cx="3961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33"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" charset="0"/>
                <a:cs typeface="Arial" panose="020B0604020202020204" pitchFamily="34" charset="0"/>
              </a:rPr>
              <a:t>PREFERRED ALTERNATIVES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6053" y="4994984"/>
            <a:ext cx="2533531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COMMUNITY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Fall 2017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97131" y="676277"/>
            <a:ext cx="5369219" cy="584775"/>
          </a:xfrm>
          <a:prstGeom prst="homePlate">
            <a:avLst/>
          </a:prstGeom>
          <a:solidFill>
            <a:srgbClr val="3A404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Winter 2017-Spring 2018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06BA86-2280-43AC-9E8A-50A22BDE78A4}"/>
              </a:ext>
            </a:extLst>
          </p:cNvPr>
          <p:cNvSpPr txBox="1"/>
          <p:nvPr/>
        </p:nvSpPr>
        <p:spPr>
          <a:xfrm>
            <a:off x="6679723" y="1482042"/>
            <a:ext cx="4650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33"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otham" charset="0"/>
                <a:cs typeface="Arial" panose="020B0604020202020204" pitchFamily="34" charset="0"/>
              </a:rPr>
              <a:t>DRAFT RAPID TRANSIT NETWORK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91514E-50E1-45FC-B149-D8F6EEA4740D}"/>
              </a:ext>
            </a:extLst>
          </p:cNvPr>
          <p:cNvSpPr/>
          <p:nvPr/>
        </p:nvSpPr>
        <p:spPr>
          <a:xfrm>
            <a:off x="446053" y="1868102"/>
            <a:ext cx="5438077" cy="3610731"/>
          </a:xfrm>
          <a:prstGeom prst="roundRect">
            <a:avLst/>
          </a:prstGeom>
          <a:solidFill>
            <a:srgbClr val="DC7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33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BFD22-F6ED-4216-8672-47F7D3A9483C}"/>
              </a:ext>
            </a:extLst>
          </p:cNvPr>
          <p:cNvSpPr txBox="1"/>
          <p:nvPr/>
        </p:nvSpPr>
        <p:spPr>
          <a:xfrm>
            <a:off x="868373" y="2665294"/>
            <a:ext cx="2210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33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recommended alignments, station locations, and operating plans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EF059C-14B1-4F43-A63E-ACF911A50482}"/>
              </a:ext>
            </a:extLst>
          </p:cNvPr>
          <p:cNvSpPr/>
          <p:nvPr/>
        </p:nvSpPr>
        <p:spPr>
          <a:xfrm>
            <a:off x="3078997" y="2074705"/>
            <a:ext cx="2593713" cy="26017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DAD56C2-E82F-4F0D-A981-2F1CA7669F80}"/>
              </a:ext>
            </a:extLst>
          </p:cNvPr>
          <p:cNvSpPr/>
          <p:nvPr/>
        </p:nvSpPr>
        <p:spPr>
          <a:xfrm>
            <a:off x="6357617" y="1829424"/>
            <a:ext cx="5590103" cy="3610731"/>
          </a:xfrm>
          <a:prstGeom prst="roundRect">
            <a:avLst/>
          </a:prstGeom>
          <a:solidFill>
            <a:srgbClr val="DC7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33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78D849-336B-44A1-B230-08606E2AF0F9}"/>
              </a:ext>
            </a:extLst>
          </p:cNvPr>
          <p:cNvSpPr txBox="1"/>
          <p:nvPr/>
        </p:nvSpPr>
        <p:spPr>
          <a:xfrm>
            <a:off x="10107001" y="4184205"/>
            <a:ext cx="188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33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43A397C-835F-4529-A797-BF07E125E0B6}"/>
              </a:ext>
            </a:extLst>
          </p:cNvPr>
          <p:cNvSpPr/>
          <p:nvPr/>
        </p:nvSpPr>
        <p:spPr>
          <a:xfrm>
            <a:off x="7107202" y="1947652"/>
            <a:ext cx="3158324" cy="29958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213F6-DA50-4679-8DB2-8249710984BE}"/>
              </a:ext>
            </a:extLst>
          </p:cNvPr>
          <p:cNvSpPr txBox="1"/>
          <p:nvPr/>
        </p:nvSpPr>
        <p:spPr>
          <a:xfrm>
            <a:off x="6377326" y="676580"/>
            <a:ext cx="5369219" cy="584775"/>
          </a:xfrm>
          <a:prstGeom prst="homePlate">
            <a:avLst/>
          </a:prstGeom>
          <a:solidFill>
            <a:srgbClr val="3A404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Summer 2018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D79E0AF-CCFB-4002-9DFD-10E7221E3BD9}"/>
              </a:ext>
            </a:extLst>
          </p:cNvPr>
          <p:cNvSpPr/>
          <p:nvPr/>
        </p:nvSpPr>
        <p:spPr>
          <a:xfrm rot="5400000">
            <a:off x="-112442" y="3360398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EAA819-A228-4CE6-852A-ACEF4D03F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312" y="2279250"/>
            <a:ext cx="1788245" cy="2989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C27E7E-3BC7-4795-B44E-C8002B5924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1"/>
          <a:stretch/>
        </p:blipFill>
        <p:spPr>
          <a:xfrm>
            <a:off x="7014563" y="2471414"/>
            <a:ext cx="2885494" cy="2739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F6AEDE6-1F05-4562-9A54-44B81505183C}"/>
              </a:ext>
            </a:extLst>
          </p:cNvPr>
          <p:cNvSpPr/>
          <p:nvPr/>
        </p:nvSpPr>
        <p:spPr>
          <a:xfrm rot="5400000">
            <a:off x="5708390" y="3276324"/>
            <a:ext cx="1116989" cy="457410"/>
          </a:xfrm>
          <a:prstGeom prst="triangle">
            <a:avLst>
              <a:gd name="adj" fmla="val 4936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1113703C-2893-4067-9A2D-603D05998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5851" y="3249620"/>
            <a:ext cx="914400" cy="91440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D3C5BAB1-9E1E-40B5-A52C-C74C8664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937" y="6081950"/>
            <a:ext cx="9758617" cy="681184"/>
          </a:xfrm>
        </p:spPr>
        <p:txBody>
          <a:bodyPr anchor="ctr">
            <a:no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Gotham Black" charset="0"/>
                <a:cs typeface="Gotham Black" charset="0"/>
              </a:rPr>
              <a:t>Rapid Transit Corridor Studies </a:t>
            </a:r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  <a:ea typeface="Gotham Black" charset="0"/>
                <a:cs typeface="Gotham Black" charset="0"/>
              </a:rPr>
              <a:t>| 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6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469</Words>
  <Application>Microsoft Office PowerPoint</Application>
  <PresentationFormat>Widescreen</PresentationFormat>
  <Paragraphs>119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 Black</vt:lpstr>
      <vt:lpstr>Bodoni MT</vt:lpstr>
      <vt:lpstr>Bodoni MT Black</vt:lpstr>
      <vt:lpstr>Calibri</vt:lpstr>
      <vt:lpstr>Calibri Light</vt:lpstr>
      <vt:lpstr>Century Gothic</vt:lpstr>
      <vt:lpstr>Gotham</vt:lpstr>
      <vt:lpstr>Gotham Black</vt:lpstr>
      <vt:lpstr>Gotham Book</vt:lpstr>
      <vt:lpstr>Segoe UI Historic</vt:lpstr>
      <vt:lpstr>Wingdings</vt:lpstr>
      <vt:lpstr>Custom Design</vt:lpstr>
      <vt:lpstr>1_Office Theme</vt:lpstr>
      <vt:lpstr>5_Office Theme</vt:lpstr>
      <vt:lpstr>PowerPoint Presentation</vt:lpstr>
      <vt:lpstr>Open House Information</vt:lpstr>
      <vt:lpstr>What is it?</vt:lpstr>
      <vt:lpstr>PowerPoint Presentation</vt:lpstr>
      <vt:lpstr>PowerPoint Presentation</vt:lpstr>
      <vt:lpstr>PowerPoint Presentation</vt:lpstr>
      <vt:lpstr>PowerPoint Presentation</vt:lpstr>
      <vt:lpstr>Rapid Transit Corridor Studies | Process</vt:lpstr>
      <vt:lpstr>Rapid Transit Corridor Studies | Process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Coss</dc:creator>
  <cp:lastModifiedBy>Tiemann, John</cp:lastModifiedBy>
  <cp:revision>187</cp:revision>
  <dcterms:created xsi:type="dcterms:W3CDTF">2018-03-22T15:44:11Z</dcterms:created>
  <dcterms:modified xsi:type="dcterms:W3CDTF">2018-06-16T12:55:44Z</dcterms:modified>
</cp:coreProperties>
</file>